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0"/>
  </p:notesMasterIdLst>
  <p:handoutMasterIdLst>
    <p:handoutMasterId r:id="rId11"/>
  </p:handoutMasterIdLst>
  <p:sldIdLst>
    <p:sldId id="431" r:id="rId2"/>
    <p:sldId id="433" r:id="rId3"/>
    <p:sldId id="435" r:id="rId4"/>
    <p:sldId id="437" r:id="rId5"/>
    <p:sldId id="432" r:id="rId6"/>
    <p:sldId id="434" r:id="rId7"/>
    <p:sldId id="438" r:id="rId8"/>
    <p:sldId id="439" r:id="rId9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99"/>
    <a:srgbClr val="99CCCC"/>
    <a:srgbClr val="009900"/>
    <a:srgbClr val="99CC99"/>
    <a:srgbClr val="49C2FF"/>
    <a:srgbClr val="005C00"/>
    <a:srgbClr val="006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0" autoAdjust="0"/>
    <p:restoredTop sz="89027" autoAdjust="0"/>
  </p:normalViewPr>
  <p:slideViewPr>
    <p:cSldViewPr>
      <p:cViewPr varScale="1">
        <p:scale>
          <a:sx n="105" d="100"/>
          <a:sy n="105" d="100"/>
        </p:scale>
        <p:origin x="-1380" y="-84"/>
      </p:cViewPr>
      <p:guideLst>
        <p:guide orient="horz" pos="1008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86"/>
    </p:cViewPr>
  </p:sorterViewPr>
  <p:notesViewPr>
    <p:cSldViewPr>
      <p:cViewPr varScale="1">
        <p:scale>
          <a:sx n="76" d="100"/>
          <a:sy n="76" d="100"/>
        </p:scale>
        <p:origin x="-208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 b="0">
                <a:latin typeface="Times" pitchFamily="18" charset="0"/>
              </a:defRPr>
            </a:lvl1pPr>
          </a:lstStyle>
          <a:p>
            <a:pPr>
              <a:defRPr/>
            </a:pPr>
            <a:fld id="{21D4F7AC-14CF-4D98-915B-57E73E8844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6253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6950" y="768350"/>
            <a:ext cx="51165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 b="0">
                <a:latin typeface="Times" pitchFamily="18" charset="0"/>
              </a:defRPr>
            </a:lvl1pPr>
          </a:lstStyle>
          <a:p>
            <a:pPr>
              <a:defRPr/>
            </a:pPr>
            <a:fld id="{B73E9429-7CB5-4AC9-AF2D-775CA7BD9E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021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" y="304800"/>
            <a:ext cx="8382000" cy="6248400"/>
          </a:xfrm>
          <a:prstGeom prst="rect">
            <a:avLst/>
          </a:prstGeom>
          <a:noFill/>
          <a:ln w="12700">
            <a:solidFill>
              <a:srgbClr val="3A7A8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fr-FR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1850" y="312738"/>
            <a:ext cx="412115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5770563"/>
            <a:ext cx="178911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6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295400"/>
            <a:ext cx="6781800" cy="3657600"/>
          </a:xfrm>
        </p:spPr>
        <p:txBody>
          <a:bodyPr anchor="ctr"/>
          <a:lstStyle>
            <a:lvl1pPr algn="r">
              <a:defRPr sz="4800"/>
            </a:lvl1pPr>
          </a:lstStyle>
          <a:p>
            <a:pPr lvl="0"/>
            <a:r>
              <a:rPr lang="fr-FR" noProof="0" smtClean="0"/>
              <a:t>Cliquez et modifiez le titre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943600"/>
            <a:ext cx="3830638" cy="609600"/>
          </a:xfrm>
        </p:spPr>
        <p:txBody>
          <a:bodyPr anchor="b"/>
          <a:lstStyle>
            <a:lvl1pPr marL="0" indent="0">
              <a:defRPr sz="1400" b="0"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381000" y="6553200"/>
            <a:ext cx="3276600" cy="3048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FB0FDB22-CF27-429E-A40C-C8BBEE865BCC}" type="datetime2">
              <a:rPr lang="fr-FR"/>
              <a:pPr>
                <a:defRPr/>
              </a:pPr>
              <a:t>mardi 18 novembre 2014</a:t>
            </a:fld>
            <a:endParaRPr lang="fr-FR" sz="1400" b="1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4D5A9-9B88-419E-BA64-A924C065298F}" type="datetime2">
              <a:rPr lang="fr-FR"/>
              <a:pPr>
                <a:defRPr/>
              </a:pPr>
              <a:t>mardi 18 novembre 2014</a:t>
            </a:fld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BRGM /STI</a:t>
            </a:r>
            <a:endParaRPr lang="fr-FR" sz="1400">
              <a:latin typeface="Times" pitchFamily="18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600A587C-32D0-4404-85CF-7DA6CA652729}" type="slidenum">
              <a:rPr lang="fr-FR" b="0">
                <a:solidFill>
                  <a:schemeClr val="tx1"/>
                </a:solidFill>
              </a:rPr>
              <a:pPr>
                <a:defRPr/>
              </a:p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924550" y="304800"/>
            <a:ext cx="1847850" cy="55626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5391150" cy="55626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AC0E7-FB3A-44DF-B971-77A25A2C1ACD}" type="datetime2">
              <a:rPr lang="fr-FR"/>
              <a:pPr>
                <a:defRPr/>
              </a:pPr>
              <a:t>mardi 18 novembre 2014</a:t>
            </a:fld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BRGM /STI</a:t>
            </a:r>
            <a:endParaRPr lang="fr-FR" sz="1400">
              <a:latin typeface="Times" pitchFamily="18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D9B21B29-8BE3-4479-ACC5-784D1FD2AE63}" type="slidenum">
              <a:rPr lang="fr-FR" b="0">
                <a:solidFill>
                  <a:schemeClr val="tx1"/>
                </a:solidFill>
              </a:rPr>
              <a:pPr>
                <a:defRPr/>
              </a:p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5E2A2-4433-48D9-AE32-D61379E520E1}" type="datetime2">
              <a:rPr lang="fr-FR"/>
              <a:pPr>
                <a:defRPr/>
              </a:pPr>
              <a:t>mardi 18 novembre 2014</a:t>
            </a:fld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BRGM /STI</a:t>
            </a:r>
            <a:endParaRPr lang="fr-FR" sz="1400">
              <a:latin typeface="Times" pitchFamily="18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B8A5CDBA-08EF-4E2B-ABAD-6AD0D9893562}" type="slidenum">
              <a:rPr lang="fr-FR" b="0">
                <a:solidFill>
                  <a:schemeClr val="tx1"/>
                </a:solidFill>
              </a:rPr>
              <a:pPr>
                <a:defRPr/>
              </a:p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0EB0A-ACBB-4B3F-A211-416B43E48E8F}" type="datetime2">
              <a:rPr lang="fr-FR"/>
              <a:pPr>
                <a:defRPr/>
              </a:pPr>
              <a:t>mardi 18 novembre 2014</a:t>
            </a:fld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BRGM /STI</a:t>
            </a:r>
            <a:endParaRPr lang="fr-FR" sz="1400">
              <a:latin typeface="Times" pitchFamily="18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C63DE57C-9C75-4334-9C2B-AB313112DB58}" type="slidenum">
              <a:rPr lang="fr-FR" b="0">
                <a:solidFill>
                  <a:schemeClr val="tx1"/>
                </a:solidFill>
              </a:rPr>
              <a:pPr>
                <a:defRPr/>
              </a:p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06513" y="1371600"/>
            <a:ext cx="315595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4863" y="1371600"/>
            <a:ext cx="3157537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0CD20-E12C-4CFC-88DF-8A4307687047}" type="datetime2">
              <a:rPr lang="fr-FR"/>
              <a:pPr>
                <a:defRPr/>
              </a:pPr>
              <a:t>mardi 18 novembre 2014</a:t>
            </a:fld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BRGM /STI</a:t>
            </a:r>
            <a:endParaRPr lang="fr-FR" sz="1400">
              <a:latin typeface="Times" pitchFamily="18" charset="0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569BFF3C-B43F-4C30-997F-34AE55950151}" type="slidenum">
              <a:rPr lang="fr-FR" b="0">
                <a:solidFill>
                  <a:schemeClr val="tx1"/>
                </a:solidFill>
              </a:rPr>
              <a:pPr>
                <a:defRPr/>
              </a:p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B7CF5-0902-41D7-9B53-99AD4B2EC2A8}" type="datetime2">
              <a:rPr lang="fr-FR"/>
              <a:pPr>
                <a:defRPr/>
              </a:pPr>
              <a:t>mardi 18 novembre 2014</a:t>
            </a:fld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BRGM /STI</a:t>
            </a:r>
            <a:endParaRPr lang="fr-FR" sz="1400">
              <a:latin typeface="Times" pitchFamily="18" charset="0"/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A4FE31FA-9330-45C0-8388-2386396FE89D}" type="slidenum">
              <a:rPr lang="fr-FR" b="0">
                <a:solidFill>
                  <a:schemeClr val="tx1"/>
                </a:solidFill>
              </a:rPr>
              <a:pPr>
                <a:defRPr/>
              </a:p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7A49A-5421-4652-BDDC-64011E86BA74}" type="datetime2">
              <a:rPr lang="fr-FR"/>
              <a:pPr>
                <a:defRPr/>
              </a:pPr>
              <a:t>mardi 18 novembre 2014</a:t>
            </a:fld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BRGM /STI</a:t>
            </a:r>
            <a:endParaRPr lang="fr-FR" sz="1400">
              <a:latin typeface="Times" pitchFamily="18" charset="0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3EAC5B3B-0FDB-42FB-8771-195B5DCAFD10}" type="slidenum">
              <a:rPr lang="fr-FR" b="0">
                <a:solidFill>
                  <a:schemeClr val="tx1"/>
                </a:solidFill>
              </a:rPr>
              <a:pPr>
                <a:defRPr/>
              </a:p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535EB-EDC5-4EFA-8CD5-9A6E3DAFBA33}" type="datetime2">
              <a:rPr lang="fr-FR"/>
              <a:pPr>
                <a:defRPr/>
              </a:pPr>
              <a:t>mardi 18 novembre 2014</a:t>
            </a:fld>
            <a:endParaRPr lang="fr-F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BRGM /STI</a:t>
            </a:r>
            <a:endParaRPr lang="fr-FR" sz="1400">
              <a:latin typeface="Times" pitchFamily="18" charset="0"/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CD4CCD27-6E9C-4A6F-B3BB-B506D87C8D0E}" type="slidenum">
              <a:rPr lang="fr-FR" b="0">
                <a:solidFill>
                  <a:schemeClr val="tx1"/>
                </a:solidFill>
              </a:rPr>
              <a:pPr>
                <a:defRPr/>
              </a:p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B9B7E-0F2C-4459-A6FC-413E1BD9B3EF}" type="datetime2">
              <a:rPr lang="fr-FR"/>
              <a:pPr>
                <a:defRPr/>
              </a:pPr>
              <a:t>mardi 18 novembre 2014</a:t>
            </a:fld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BRGM /STI</a:t>
            </a:r>
            <a:endParaRPr lang="fr-FR" sz="1400">
              <a:latin typeface="Times" pitchFamily="18" charset="0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9CD0F75F-AC2F-4C21-A11E-36D0FBC6FBF5}" type="slidenum">
              <a:rPr lang="fr-FR" b="0">
                <a:solidFill>
                  <a:schemeClr val="tx1"/>
                </a:solidFill>
              </a:rPr>
              <a:pPr>
                <a:defRPr/>
              </a:p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33331-CFFA-4561-8E2B-09357DCC8FCD}" type="datetime2">
              <a:rPr lang="fr-FR"/>
              <a:pPr>
                <a:defRPr/>
              </a:pPr>
              <a:t>mardi 18 novembre 2014</a:t>
            </a:fld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BRGM /STI</a:t>
            </a:r>
            <a:endParaRPr lang="fr-FR" sz="1400">
              <a:latin typeface="Times" pitchFamily="18" charset="0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496A2130-D215-43F8-961A-934B0F47E601}" type="slidenum">
              <a:rPr lang="fr-FR" b="0">
                <a:solidFill>
                  <a:schemeClr val="tx1"/>
                </a:solidFill>
              </a:rPr>
              <a:pPr>
                <a:defRPr/>
              </a:p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06513" y="1371600"/>
            <a:ext cx="646588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7162800" y="6248400"/>
            <a:ext cx="1841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endParaRPr lang="fr-FR" sz="2400" b="0" smtClean="0">
              <a:latin typeface="Times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81000" y="304800"/>
            <a:ext cx="8382000" cy="6248400"/>
          </a:xfrm>
          <a:prstGeom prst="rect">
            <a:avLst/>
          </a:prstGeom>
          <a:noFill/>
          <a:ln w="12700">
            <a:solidFill>
              <a:srgbClr val="3A7A8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fr-FR"/>
          </a:p>
        </p:txBody>
      </p:sp>
      <p:sp>
        <p:nvSpPr>
          <p:cNvPr id="32563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53200"/>
            <a:ext cx="1905000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0"/>
            </a:lvl1pPr>
          </a:lstStyle>
          <a:p>
            <a:pPr>
              <a:defRPr/>
            </a:pPr>
            <a:fld id="{E878C721-17BC-4574-8925-C9CC7BCCDA48}" type="datetime2">
              <a:rPr lang="fr-FR"/>
              <a:pPr>
                <a:defRPr/>
              </a:pPr>
              <a:t>mardi 18 novembre 2014</a:t>
            </a:fld>
            <a:endParaRPr lang="fr-FR"/>
          </a:p>
        </p:txBody>
      </p:sp>
      <p:sp>
        <p:nvSpPr>
          <p:cNvPr id="32563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8400"/>
            <a:ext cx="28194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/>
            </a:lvl1pPr>
          </a:lstStyle>
          <a:p>
            <a:pPr>
              <a:defRPr/>
            </a:pPr>
            <a:r>
              <a:rPr lang="fr-FR"/>
              <a:t>BRGM /STI</a:t>
            </a:r>
            <a:endParaRPr lang="fr-FR" sz="1400">
              <a:latin typeface="Times" pitchFamily="18" charset="0"/>
            </a:endParaRPr>
          </a:p>
        </p:txBody>
      </p:sp>
      <p:sp>
        <p:nvSpPr>
          <p:cNvPr id="3256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53200"/>
            <a:ext cx="19812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3A7A8F"/>
                </a:solidFill>
              </a:defRPr>
            </a:lvl1pPr>
          </a:lstStyle>
          <a:p>
            <a:pPr>
              <a:defRPr/>
            </a:pPr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DE3F469C-4F16-4166-B1A3-553E2175B97A}" type="slidenum">
              <a:rPr lang="fr-FR" b="0">
                <a:solidFill>
                  <a:schemeClr val="tx1"/>
                </a:solidFill>
              </a:rPr>
              <a:pPr>
                <a:defRPr/>
              </a:p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907213" y="5867400"/>
            <a:ext cx="17795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A7A8F"/>
        </a:buClr>
        <a:buFont typeface="Wingdings" pitchFamily="2" charset="2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A7A8F"/>
        </a:buClr>
        <a:buChar char="o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A7A8F"/>
        </a:buClr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/>
              <a:t> &gt;</a:t>
            </a:r>
            <a:r>
              <a:rPr lang="fr-FR" smtClean="0">
                <a:solidFill>
                  <a:schemeClr val="tx1"/>
                </a:solidFill>
              </a:rPr>
              <a:t> </a:t>
            </a:r>
            <a:fld id="{D3475DF2-2FD6-4A0A-9778-A2B1044FD921}" type="slidenum">
              <a:rPr lang="fr-FR" b="0" smtClean="0">
                <a:solidFill>
                  <a:schemeClr val="tx1"/>
                </a:solidFill>
              </a:rPr>
              <a:pPr/>
              <a:t>1</a:t>
            </a:fld>
            <a:endParaRPr lang="fr-FR" smtClean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0532" t="12756" r="21268" b="78154"/>
          <a:stretch>
            <a:fillRect/>
          </a:stretch>
        </p:blipFill>
        <p:spPr bwMode="auto">
          <a:xfrm>
            <a:off x="468313" y="5732463"/>
            <a:ext cx="8269287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827088" y="1700213"/>
            <a:ext cx="778351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fr-FR" sz="3200" dirty="0"/>
          </a:p>
          <a:p>
            <a:pPr algn="r"/>
            <a:endParaRPr lang="fr-FR" sz="3200" dirty="0"/>
          </a:p>
          <a:p>
            <a:pPr algn="r"/>
            <a:r>
              <a:rPr lang="fr-FR" sz="3200" dirty="0"/>
              <a:t>Workshop INSIDE 2014</a:t>
            </a:r>
            <a:br>
              <a:rPr lang="fr-FR" sz="3200" dirty="0"/>
            </a:br>
            <a:r>
              <a:rPr lang="fr-FR" sz="3200" dirty="0"/>
              <a:t/>
            </a:r>
            <a:br>
              <a:rPr lang="fr-FR" sz="3200" dirty="0"/>
            </a:br>
            <a:endParaRPr lang="fr-FR" sz="2800" dirty="0"/>
          </a:p>
        </p:txBody>
      </p:sp>
      <p:pic>
        <p:nvPicPr>
          <p:cNvPr id="15364" name="Picture 2" descr="\\res007\DNOP\eDop_PDR13DSI05_INSIDEONEMA\e-DOP_DOCUMENTS_TRAVAIL\P2_DT_Realisation\Achat\Fotolia\Livrable\Photos INSIDE\Fotolia_44384411_M.jpg"/>
          <p:cNvPicPr>
            <a:picLocks noChangeAspect="1" noChangeArrowheads="1"/>
          </p:cNvPicPr>
          <p:nvPr/>
        </p:nvPicPr>
        <p:blipFill>
          <a:blip r:embed="rId3"/>
          <a:srcRect b="80965"/>
          <a:stretch>
            <a:fillRect/>
          </a:stretch>
        </p:blipFill>
        <p:spPr bwMode="auto">
          <a:xfrm>
            <a:off x="407988" y="333375"/>
            <a:ext cx="8342312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u contenu 2"/>
          <p:cNvSpPr>
            <a:spLocks noGrp="1"/>
          </p:cNvSpPr>
          <p:nvPr>
            <p:ph idx="1"/>
          </p:nvPr>
        </p:nvSpPr>
        <p:spPr>
          <a:xfrm>
            <a:off x="539750" y="981075"/>
            <a:ext cx="8135938" cy="47117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fr-FR" b="0" dirty="0" smtClean="0"/>
              <a:t>Un pôle d’innovation regroupant le BRGM et l’</a:t>
            </a:r>
            <a:r>
              <a:rPr lang="fr-FR" b="0" dirty="0" err="1" smtClean="0"/>
              <a:t>Onema</a:t>
            </a:r>
            <a:endParaRPr lang="fr-FR" b="0" dirty="0" smtClean="0"/>
          </a:p>
          <a:p>
            <a:pPr lvl="1">
              <a:buFont typeface="Arial" charset="0"/>
              <a:buChar char="•"/>
            </a:pPr>
            <a:r>
              <a:rPr lang="fr-FR" dirty="0" smtClean="0"/>
              <a:t>Formalisé en 2014, pour répondre aux enjeux du système d’information sur l’eau </a:t>
            </a:r>
          </a:p>
          <a:p>
            <a:pPr lvl="1">
              <a:buFont typeface="Arial" charset="0"/>
              <a:buChar char="•"/>
            </a:pPr>
            <a:r>
              <a:rPr lang="fr-FR" dirty="0" smtClean="0"/>
              <a:t>S’appuyant sur les compétences acquises par le BRGM et l’</a:t>
            </a:r>
            <a:r>
              <a:rPr lang="fr-FR" dirty="0" err="1" smtClean="0"/>
              <a:t>Onema</a:t>
            </a:r>
            <a:r>
              <a:rPr lang="fr-FR" dirty="0" smtClean="0"/>
              <a:t> en matière de système d’information</a:t>
            </a:r>
          </a:p>
          <a:p>
            <a:pPr lvl="1">
              <a:buFont typeface="Arial" charset="0"/>
              <a:buChar char="•"/>
            </a:pPr>
            <a:endParaRPr lang="fr-FR" b="1" dirty="0" smtClean="0"/>
          </a:p>
          <a:p>
            <a:pPr eaLnBrk="1" hangingPunct="1">
              <a:buFontTx/>
              <a:buChar char="•"/>
            </a:pPr>
            <a:r>
              <a:rPr lang="fr-FR" b="0" dirty="0" smtClean="0"/>
              <a:t>Un pôle d’innovation pour :</a:t>
            </a:r>
          </a:p>
          <a:p>
            <a:pPr lvl="1" eaLnBrk="1" hangingPunct="1">
              <a:buFontTx/>
              <a:buChar char="•"/>
            </a:pPr>
            <a:r>
              <a:rPr lang="fr-FR" dirty="0" smtClean="0"/>
              <a:t>Comprendre les enjeux technologiques liés à la forte répartition des acteurs et des éléments des SI de l’environnement</a:t>
            </a:r>
          </a:p>
          <a:p>
            <a:pPr lvl="1" eaLnBrk="1" hangingPunct="1">
              <a:buFontTx/>
              <a:buChar char="•"/>
            </a:pPr>
            <a:r>
              <a:rPr lang="fr-FR" dirty="0" smtClean="0"/>
              <a:t>Proposer des réponses adaptées sur la base des dernières avancées en sciences de l’information</a:t>
            </a:r>
          </a:p>
          <a:p>
            <a:pPr lvl="1" eaLnBrk="1" hangingPunct="1">
              <a:buFontTx/>
              <a:buChar char="•"/>
            </a:pPr>
            <a:r>
              <a:rPr lang="fr-FR" dirty="0" smtClean="0"/>
              <a:t>Appuyer le transfert des résultats vers le système d’information sur l’eau (SIE)</a:t>
            </a:r>
          </a:p>
          <a:p>
            <a:pPr lvl="1">
              <a:buFont typeface="Arial" charset="0"/>
              <a:buChar char="•"/>
            </a:pPr>
            <a:endParaRPr lang="fr-FR" dirty="0" smtClean="0"/>
          </a:p>
        </p:txBody>
      </p:sp>
      <p:sp>
        <p:nvSpPr>
          <p:cNvPr id="1741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/>
              <a:t> &gt;</a:t>
            </a:r>
            <a:r>
              <a:rPr lang="fr-FR" smtClean="0">
                <a:solidFill>
                  <a:schemeClr val="tx1"/>
                </a:solidFill>
              </a:rPr>
              <a:t> </a:t>
            </a:r>
            <a:fld id="{9C805884-6646-4A66-B2B5-5D06C90F8942}" type="slidenum">
              <a:rPr lang="fr-FR" b="0" smtClean="0">
                <a:solidFill>
                  <a:schemeClr val="tx1"/>
                </a:solidFill>
              </a:rPr>
              <a:pPr/>
              <a:t>2</a:t>
            </a:fld>
            <a:endParaRPr lang="fr-FR" smtClean="0">
              <a:solidFill>
                <a:schemeClr val="tx1"/>
              </a:solidFill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 l="20532" t="12756" r="21268" b="78154"/>
          <a:stretch>
            <a:fillRect/>
          </a:stretch>
        </p:blipFill>
        <p:spPr bwMode="auto">
          <a:xfrm>
            <a:off x="468313" y="5732463"/>
            <a:ext cx="8269287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itre 1"/>
          <p:cNvSpPr>
            <a:spLocks/>
          </p:cNvSpPr>
          <p:nvPr/>
        </p:nvSpPr>
        <p:spPr bwMode="auto">
          <a:xfrm>
            <a:off x="395288" y="333375"/>
            <a:ext cx="8007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fr-FR" sz="2800"/>
              <a:t>Quelques mots sur le pôle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u contenu 2"/>
          <p:cNvSpPr>
            <a:spLocks noGrp="1"/>
          </p:cNvSpPr>
          <p:nvPr>
            <p:ph idx="4294967295"/>
          </p:nvPr>
        </p:nvSpPr>
        <p:spPr>
          <a:xfrm>
            <a:off x="539750" y="981075"/>
            <a:ext cx="8135938" cy="47117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fr-FR" b="0" smtClean="0"/>
              <a:t>Architecture et organisation des systèmes distribués </a:t>
            </a:r>
          </a:p>
          <a:p>
            <a:pPr lvl="1" eaLnBrk="1" hangingPunct="1">
              <a:buFontTx/>
              <a:buChar char="•"/>
            </a:pPr>
            <a:r>
              <a:rPr lang="fr-FR" smtClean="0"/>
              <a:t>Etudier les grandes options d’architecture disponibles et leurs implications, dans un souci d’urbanisation du SIE.</a:t>
            </a:r>
            <a:r>
              <a:rPr lang="fr-FR" sz="1400" smtClean="0"/>
              <a:t> </a:t>
            </a:r>
          </a:p>
          <a:p>
            <a:pPr lvl="1">
              <a:buFont typeface="Arial" charset="0"/>
              <a:buChar char="•"/>
            </a:pPr>
            <a:endParaRPr lang="fr-FR" smtClean="0"/>
          </a:p>
          <a:p>
            <a:pPr eaLnBrk="1" hangingPunct="1">
              <a:buFontTx/>
              <a:buChar char="•"/>
            </a:pPr>
            <a:r>
              <a:rPr lang="fr-FR" b="0" smtClean="0"/>
              <a:t>Nouvelles approches d’acquisition et de diffusion</a:t>
            </a:r>
          </a:p>
          <a:p>
            <a:pPr lvl="1" eaLnBrk="1" hangingPunct="1">
              <a:buFontTx/>
              <a:buChar char="•"/>
            </a:pPr>
            <a:r>
              <a:rPr lang="fr-FR" smtClean="0"/>
              <a:t>Evaluer les dernières approches de collecte de données, répondre aux nouvelles attentes d’accès à l’information.</a:t>
            </a:r>
          </a:p>
          <a:p>
            <a:pPr lvl="1" eaLnBrk="1" hangingPunct="1">
              <a:buFontTx/>
              <a:buChar char="•"/>
            </a:pPr>
            <a:endParaRPr lang="fr-FR" smtClean="0"/>
          </a:p>
          <a:p>
            <a:pPr eaLnBrk="1" hangingPunct="1">
              <a:buFontTx/>
              <a:buChar char="•"/>
            </a:pPr>
            <a:r>
              <a:rPr lang="fr-FR" b="0" smtClean="0"/>
              <a:t>Services et traitements interopérables</a:t>
            </a:r>
          </a:p>
          <a:p>
            <a:pPr lvl="1" eaLnBrk="1" hangingPunct="1">
              <a:buFontTx/>
              <a:buChar char="•"/>
            </a:pPr>
            <a:r>
              <a:rPr lang="fr-FR" smtClean="0"/>
              <a:t>Mettre en pratique les standards d’interopérabilité, en identifier les avantages et inconvénients . </a:t>
            </a:r>
          </a:p>
          <a:p>
            <a:pPr lvl="1" eaLnBrk="1" hangingPunct="1">
              <a:buFontTx/>
              <a:buChar char="•"/>
            </a:pPr>
            <a:endParaRPr lang="fr-FR" smtClean="0"/>
          </a:p>
        </p:txBody>
      </p:sp>
      <p:sp>
        <p:nvSpPr>
          <p:cNvPr id="18434" name="Espace réservé du numéro de diapositive 4"/>
          <p:cNvSpPr txBox="1">
            <a:spLocks noGrp="1"/>
          </p:cNvSpPr>
          <p:nvPr/>
        </p:nvSpPr>
        <p:spPr bwMode="auto">
          <a:xfrm>
            <a:off x="6858000" y="65532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fr-FR" sz="1000">
                <a:solidFill>
                  <a:srgbClr val="3A7A8F"/>
                </a:solidFill>
              </a:rPr>
              <a:t> &gt;</a:t>
            </a:r>
            <a:r>
              <a:rPr lang="fr-FR" sz="1000"/>
              <a:t> </a:t>
            </a:r>
            <a:fld id="{E5962496-A0D5-420F-8B98-57622DCCA444}" type="slidenum">
              <a:rPr lang="fr-FR" sz="1000" b="0"/>
              <a:pPr algn="r" eaLnBrk="0" hangingPunct="0"/>
              <a:t>3</a:t>
            </a:fld>
            <a:endParaRPr lang="fr-FR" sz="100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 l="20532" t="12756" r="21268" b="78154"/>
          <a:stretch>
            <a:fillRect/>
          </a:stretch>
        </p:blipFill>
        <p:spPr bwMode="auto">
          <a:xfrm>
            <a:off x="468313" y="5732463"/>
            <a:ext cx="8269287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itre 1"/>
          <p:cNvSpPr>
            <a:spLocks/>
          </p:cNvSpPr>
          <p:nvPr/>
        </p:nvSpPr>
        <p:spPr bwMode="auto">
          <a:xfrm>
            <a:off x="395288" y="333375"/>
            <a:ext cx="8007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fr-FR" sz="2800"/>
              <a:t>Les axes de travail du pôle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u contenu 2"/>
          <p:cNvSpPr>
            <a:spLocks noGrp="1"/>
          </p:cNvSpPr>
          <p:nvPr>
            <p:ph idx="4294967295"/>
          </p:nvPr>
        </p:nvSpPr>
        <p:spPr>
          <a:xfrm>
            <a:off x="539750" y="836613"/>
            <a:ext cx="8135938" cy="47117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fr-FR" sz="1800" b="0" dirty="0" smtClean="0"/>
              <a:t>Expérimenter les standards internationaux d’interopérabilité sur les eaux souterraines et superficielles</a:t>
            </a:r>
            <a:endParaRPr lang="fr-FR" sz="2800" dirty="0" smtClean="0"/>
          </a:p>
          <a:p>
            <a:pPr eaLnBrk="1" hangingPunct="1">
              <a:buFontTx/>
              <a:buChar char="•"/>
            </a:pPr>
            <a:r>
              <a:rPr lang="fr-FR" sz="1800" b="0" dirty="0" smtClean="0"/>
              <a:t>Améliorer l</a:t>
            </a:r>
            <a:r>
              <a:rPr lang="fr-FR" altLang="fr-FR" sz="1800" b="0" dirty="0" smtClean="0"/>
              <a:t>’</a:t>
            </a:r>
            <a:r>
              <a:rPr lang="fr-FR" sz="1800" b="0" dirty="0" smtClean="0"/>
              <a:t>accès pour le citoyen à l</a:t>
            </a:r>
            <a:r>
              <a:rPr lang="fr-FR" altLang="fr-FR" sz="1800" b="0" dirty="0" smtClean="0"/>
              <a:t>’</a:t>
            </a:r>
            <a:r>
              <a:rPr lang="fr-FR" sz="1800" b="0" dirty="0" smtClean="0"/>
              <a:t>information élémentaire de la donnée scientifique sur l</a:t>
            </a:r>
            <a:r>
              <a:rPr lang="fr-FR" altLang="fr-FR" sz="1800" b="0" dirty="0" smtClean="0"/>
              <a:t>’</a:t>
            </a:r>
            <a:r>
              <a:rPr lang="fr-FR" sz="1800" b="0" dirty="0" smtClean="0"/>
              <a:t>eau </a:t>
            </a:r>
          </a:p>
          <a:p>
            <a:pPr eaLnBrk="1" hangingPunct="1">
              <a:buFontTx/>
              <a:buChar char="•"/>
            </a:pPr>
            <a:r>
              <a:rPr lang="fr-FR" sz="1800" b="0" dirty="0" smtClean="0"/>
              <a:t>Valoriser les infrastructures en nuage pour la publication de données géographiques sur Internet</a:t>
            </a:r>
          </a:p>
          <a:p>
            <a:pPr eaLnBrk="1" hangingPunct="1">
              <a:buFontTx/>
              <a:buChar char="•"/>
            </a:pPr>
            <a:r>
              <a:rPr lang="fr-FR" sz="1800" b="0" dirty="0" smtClean="0"/>
              <a:t>Mettre en œuvre des services en ligne sur le traitement et le croisement d</a:t>
            </a:r>
            <a:r>
              <a:rPr lang="fr-FR" altLang="fr-FR" sz="1800" b="0" dirty="0" smtClean="0"/>
              <a:t>’</a:t>
            </a:r>
            <a:r>
              <a:rPr lang="fr-FR" sz="1800" b="0" dirty="0" smtClean="0"/>
              <a:t>informations sur l</a:t>
            </a:r>
            <a:r>
              <a:rPr lang="fr-FR" altLang="fr-FR" sz="1800" b="0" dirty="0" smtClean="0"/>
              <a:t>’</a:t>
            </a:r>
            <a:r>
              <a:rPr lang="fr-FR" sz="1800" b="0" dirty="0" smtClean="0"/>
              <a:t>eau </a:t>
            </a:r>
          </a:p>
          <a:p>
            <a:pPr eaLnBrk="1" hangingPunct="1">
              <a:buFontTx/>
              <a:buChar char="•"/>
            </a:pPr>
            <a:r>
              <a:rPr lang="fr-FR" sz="1800" b="0" dirty="0" smtClean="0"/>
              <a:t>Prendre position dans le mouvement des données liées sur l’environnement</a:t>
            </a:r>
          </a:p>
          <a:p>
            <a:pPr eaLnBrk="1" hangingPunct="1">
              <a:buFontTx/>
              <a:buChar char="•"/>
            </a:pPr>
            <a:r>
              <a:rPr lang="fr-FR" sz="1800" b="0" dirty="0" smtClean="0"/>
              <a:t>Evaluer l’apport des sciences participatives à la production de données sur les milieux aquatiques</a:t>
            </a:r>
          </a:p>
          <a:p>
            <a:pPr eaLnBrk="1" hangingPunct="1">
              <a:buFontTx/>
              <a:buChar char="•"/>
            </a:pPr>
            <a:r>
              <a:rPr lang="fr-FR" sz="1800" b="0" dirty="0" smtClean="0"/>
              <a:t>…</a:t>
            </a:r>
          </a:p>
          <a:p>
            <a:pPr eaLnBrk="1" hangingPunct="1">
              <a:buFontTx/>
              <a:buChar char="•"/>
            </a:pPr>
            <a:endParaRPr lang="fr-FR" sz="1800" b="0" dirty="0" smtClean="0"/>
          </a:p>
          <a:p>
            <a:pPr eaLnBrk="1" hangingPunct="1">
              <a:buFontTx/>
              <a:buChar char="•"/>
            </a:pPr>
            <a:r>
              <a:rPr lang="fr-FR" sz="1800" b="0" dirty="0" smtClean="0"/>
              <a:t>Et sur tous ces points, informer les acteurs de l’eau et valoriser ces travaux dans le SIE</a:t>
            </a:r>
          </a:p>
          <a:p>
            <a:pPr marL="1600200" lvl="3" eaLnBrk="1" hangingPunct="1"/>
            <a:endParaRPr lang="fr-FR" sz="1800" dirty="0" smtClean="0"/>
          </a:p>
          <a:p>
            <a:pPr eaLnBrk="1" hangingPunct="1"/>
            <a:endParaRPr lang="fr-FR" sz="1800" b="0" dirty="0" smtClean="0"/>
          </a:p>
        </p:txBody>
      </p:sp>
      <p:sp>
        <p:nvSpPr>
          <p:cNvPr id="19458" name="Espace réservé du numéro de diapositive 4"/>
          <p:cNvSpPr txBox="1">
            <a:spLocks noGrp="1"/>
          </p:cNvSpPr>
          <p:nvPr/>
        </p:nvSpPr>
        <p:spPr bwMode="auto">
          <a:xfrm>
            <a:off x="6858000" y="65532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fr-FR" sz="1000">
                <a:solidFill>
                  <a:srgbClr val="3A7A8F"/>
                </a:solidFill>
              </a:rPr>
              <a:t> &gt;</a:t>
            </a:r>
            <a:r>
              <a:rPr lang="fr-FR" sz="1000"/>
              <a:t> </a:t>
            </a:r>
            <a:fld id="{11AAE275-FEE7-4FA3-9701-1C51E3BD7632}" type="slidenum">
              <a:rPr lang="fr-FR" sz="1000" b="0"/>
              <a:pPr algn="r" eaLnBrk="0" hangingPunct="0"/>
              <a:t>4</a:t>
            </a:fld>
            <a:endParaRPr lang="fr-FR" sz="100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 l="20532" t="12756" r="21268" b="78154"/>
          <a:stretch>
            <a:fillRect/>
          </a:stretch>
        </p:blipFill>
        <p:spPr bwMode="auto">
          <a:xfrm>
            <a:off x="468313" y="5732463"/>
            <a:ext cx="8269287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itre 1"/>
          <p:cNvSpPr>
            <a:spLocks/>
          </p:cNvSpPr>
          <p:nvPr/>
        </p:nvSpPr>
        <p:spPr bwMode="auto">
          <a:xfrm>
            <a:off x="395288" y="333375"/>
            <a:ext cx="8007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fr-FR" sz="2800"/>
              <a:t>Les premiers chantiers du pôle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007350" cy="609600"/>
          </a:xfrm>
        </p:spPr>
        <p:txBody>
          <a:bodyPr/>
          <a:lstStyle/>
          <a:p>
            <a:pPr algn="ctr"/>
            <a:r>
              <a:rPr lang="fr-FR" b="1" smtClean="0"/>
              <a:t>Objectifs de la journée</a:t>
            </a:r>
          </a:p>
        </p:txBody>
      </p:sp>
      <p:sp>
        <p:nvSpPr>
          <p:cNvPr id="1638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/>
              <a:t> &gt;</a:t>
            </a:r>
            <a:r>
              <a:rPr lang="fr-FR" smtClean="0">
                <a:solidFill>
                  <a:schemeClr val="tx1"/>
                </a:solidFill>
              </a:rPr>
              <a:t> </a:t>
            </a:r>
            <a:fld id="{C7756E01-333F-483E-8C18-C98A49C5108D}" type="slidenum">
              <a:rPr lang="fr-FR" b="0" smtClean="0">
                <a:solidFill>
                  <a:schemeClr val="tx1"/>
                </a:solidFill>
              </a:rPr>
              <a:pPr/>
              <a:t>5</a:t>
            </a:fld>
            <a:endParaRPr lang="fr-FR" smtClean="0">
              <a:solidFill>
                <a:schemeClr val="tx1"/>
              </a:solidFill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 l="20532" t="12756" r="21268" b="78154"/>
          <a:stretch>
            <a:fillRect/>
          </a:stretch>
        </p:blipFill>
        <p:spPr bwMode="auto">
          <a:xfrm>
            <a:off x="468313" y="5732463"/>
            <a:ext cx="8269287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Espace réservé du contenu 2"/>
          <p:cNvSpPr>
            <a:spLocks/>
          </p:cNvSpPr>
          <p:nvPr/>
        </p:nvSpPr>
        <p:spPr bwMode="auto">
          <a:xfrm>
            <a:off x="539750" y="981075"/>
            <a:ext cx="8135938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3A7A8F"/>
              </a:buClr>
              <a:buFont typeface="Wingdings" pitchFamily="2" charset="2"/>
              <a:buNone/>
            </a:pPr>
            <a:endParaRPr lang="fr-FR" sz="2400" b="0" dirty="0"/>
          </a:p>
          <a:p>
            <a:pPr marL="342900" indent="-342900" eaLnBrk="0" hangingPunct="0">
              <a:spcBef>
                <a:spcPct val="20000"/>
              </a:spcBef>
              <a:buClr>
                <a:srgbClr val="3A7A8F"/>
              </a:buClr>
              <a:buFontTx/>
              <a:buChar char="•"/>
            </a:pPr>
            <a:r>
              <a:rPr lang="fr-FR" sz="2400" b="0" dirty="0"/>
              <a:t>Les systèmes d’information sur l’environnement :        des SI largement distribués,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3A7A8F"/>
              </a:buClr>
              <a:buFontTx/>
              <a:buChar char="•"/>
            </a:pPr>
            <a:r>
              <a:rPr lang="fr-FR" sz="1800" b="0" dirty="0"/>
              <a:t>Depuis la collecte de l’information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3A7A8F"/>
              </a:buClr>
              <a:buFontTx/>
              <a:buChar char="•"/>
            </a:pPr>
            <a:r>
              <a:rPr lang="fr-FR" sz="1800" b="0" dirty="0"/>
              <a:t>En passant par leur stockage, les échanges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3A7A8F"/>
              </a:buClr>
              <a:buFontTx/>
              <a:buChar char="•"/>
            </a:pPr>
            <a:r>
              <a:rPr lang="fr-FR" sz="1800" b="0" dirty="0"/>
              <a:t>Jusqu’aux traitements et usages de ces données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3A7A8F"/>
              </a:buClr>
              <a:buFontTx/>
              <a:buChar char="•"/>
            </a:pPr>
            <a:r>
              <a:rPr lang="fr-FR" sz="1800" b="0" dirty="0"/>
              <a:t>Avec une grande variété d’acteurs, d’outils, de logiques, de méthodes, de territoires d’action …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3A7A8F"/>
              </a:buClr>
              <a:buFontTx/>
              <a:buChar char="•"/>
            </a:pPr>
            <a:endParaRPr lang="fr-FR" sz="1800" dirty="0"/>
          </a:p>
          <a:p>
            <a:pPr marL="342900" indent="-342900" eaLnBrk="0" hangingPunct="0">
              <a:spcBef>
                <a:spcPct val="20000"/>
              </a:spcBef>
              <a:buClr>
                <a:srgbClr val="3A7A8F"/>
              </a:buClr>
              <a:buFontTx/>
              <a:buChar char="•"/>
            </a:pPr>
            <a:r>
              <a:rPr lang="fr-FR" sz="2400" b="0" dirty="0"/>
              <a:t>Un workshop sur ces sujets pour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3A7A8F"/>
              </a:buClr>
              <a:buFontTx/>
              <a:buChar char="•"/>
            </a:pPr>
            <a:r>
              <a:rPr lang="fr-FR" sz="1800" b="0" dirty="0"/>
              <a:t>Partager les réflexions, les avancées ou les interrogations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3A7A8F"/>
              </a:buClr>
              <a:buFontTx/>
              <a:buChar char="•"/>
            </a:pPr>
            <a:r>
              <a:rPr lang="fr-FR" sz="1800" b="0" dirty="0"/>
              <a:t>Faire se rencontrer </a:t>
            </a:r>
            <a:r>
              <a:rPr lang="fr-FR" sz="1800" b="0" dirty="0" smtClean="0"/>
              <a:t>les </a:t>
            </a:r>
            <a:endParaRPr lang="fr-FR" sz="1800" b="0" dirty="0"/>
          </a:p>
          <a:p>
            <a:pPr marL="742950" lvl="1" indent="-285750" eaLnBrk="0" hangingPunct="0">
              <a:spcBef>
                <a:spcPct val="20000"/>
              </a:spcBef>
              <a:buClr>
                <a:srgbClr val="3A7A8F"/>
              </a:buClr>
              <a:buFontTx/>
              <a:buChar char="•"/>
            </a:pPr>
            <a:r>
              <a:rPr lang="fr-FR" sz="1800" b="0" dirty="0"/>
              <a:t>Faire émerger des collaborations </a:t>
            </a:r>
            <a:r>
              <a:rPr lang="fr-FR" sz="1800" dirty="0"/>
              <a:t>	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A7A8F"/>
              </a:buClr>
              <a:buFontTx/>
              <a:buChar char="•"/>
            </a:pPr>
            <a:endParaRPr lang="fr-FR" sz="2400" b="0" dirty="0"/>
          </a:p>
          <a:p>
            <a:pPr marL="342900" indent="-342900" eaLnBrk="0" hangingPunct="0">
              <a:spcBef>
                <a:spcPct val="20000"/>
              </a:spcBef>
              <a:buClr>
                <a:srgbClr val="3A7A8F"/>
              </a:buClr>
              <a:buFont typeface="Arial" charset="0"/>
              <a:buChar char="•"/>
            </a:pPr>
            <a:endParaRPr lang="fr-FR" sz="2000" dirty="0"/>
          </a:p>
          <a:p>
            <a:pPr marL="742950" lvl="1" indent="-285750" eaLnBrk="0" hangingPunct="0">
              <a:spcBef>
                <a:spcPct val="20000"/>
              </a:spcBef>
              <a:buClr>
                <a:srgbClr val="3A7A8F"/>
              </a:buClr>
              <a:buFont typeface="Arial" charset="0"/>
              <a:buChar char="•"/>
            </a:pPr>
            <a:endParaRPr lang="fr-FR" b="0" dirty="0"/>
          </a:p>
          <a:p>
            <a:pPr marL="742950" lvl="1" indent="-285750" eaLnBrk="0" hangingPunct="0">
              <a:spcBef>
                <a:spcPct val="20000"/>
              </a:spcBef>
              <a:buClr>
                <a:srgbClr val="3A7A8F"/>
              </a:buClr>
              <a:buFont typeface="Arial" charset="0"/>
              <a:buChar char="•"/>
            </a:pPr>
            <a:endParaRPr lang="fr-FR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07350" cy="609600"/>
          </a:xfrm>
        </p:spPr>
        <p:txBody>
          <a:bodyPr/>
          <a:lstStyle/>
          <a:p>
            <a:pPr algn="ctr"/>
            <a:r>
              <a:rPr lang="fr-FR" b="1" smtClean="0"/>
              <a:t>Déroulement de la journée</a:t>
            </a:r>
          </a:p>
        </p:txBody>
      </p:sp>
      <p:sp>
        <p:nvSpPr>
          <p:cNvPr id="20482" name="Espace réservé du contenu 2"/>
          <p:cNvSpPr>
            <a:spLocks noGrp="1"/>
          </p:cNvSpPr>
          <p:nvPr>
            <p:ph idx="1"/>
          </p:nvPr>
        </p:nvSpPr>
        <p:spPr>
          <a:xfrm>
            <a:off x="539750" y="981075"/>
            <a:ext cx="8135938" cy="4711700"/>
          </a:xfrm>
        </p:spPr>
        <p:txBody>
          <a:bodyPr/>
          <a:lstStyle/>
          <a:p>
            <a:pPr>
              <a:buFont typeface="Arial" charset="0"/>
              <a:buChar char="•"/>
            </a:pPr>
            <a:endParaRPr lang="fr-FR" sz="2000" dirty="0" smtClean="0"/>
          </a:p>
          <a:p>
            <a:pPr lvl="1">
              <a:buFont typeface="Arial" charset="0"/>
              <a:buChar char="•"/>
            </a:pPr>
            <a:endParaRPr lang="fr-FR" sz="1400" dirty="0" smtClean="0"/>
          </a:p>
          <a:p>
            <a:pPr lvl="1">
              <a:buFont typeface="Arial" charset="0"/>
              <a:buChar char="•"/>
            </a:pPr>
            <a:endParaRPr lang="fr-FR" sz="1400" dirty="0" smtClean="0"/>
          </a:p>
        </p:txBody>
      </p:sp>
      <p:sp>
        <p:nvSpPr>
          <p:cNvPr id="2048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/>
              <a:t> &gt;</a:t>
            </a:r>
            <a:r>
              <a:rPr lang="fr-FR" smtClean="0">
                <a:solidFill>
                  <a:schemeClr val="tx1"/>
                </a:solidFill>
              </a:rPr>
              <a:t> </a:t>
            </a:r>
            <a:fld id="{79739CFE-B44B-4F6B-A860-4BC40EAAF39E}" type="slidenum">
              <a:rPr lang="fr-FR" b="0" smtClean="0">
                <a:solidFill>
                  <a:schemeClr val="tx1"/>
                </a:solidFill>
              </a:rPr>
              <a:pPr/>
              <a:t>6</a:t>
            </a:fld>
            <a:endParaRPr lang="fr-FR" smtClean="0">
              <a:solidFill>
                <a:schemeClr val="tx1"/>
              </a:solidFill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 l="20532" t="12756" r="21268" b="78154"/>
          <a:stretch>
            <a:fillRect/>
          </a:stretch>
        </p:blipFill>
        <p:spPr bwMode="auto">
          <a:xfrm>
            <a:off x="468313" y="5732463"/>
            <a:ext cx="8269287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28"/>
          <a:stretch/>
        </p:blipFill>
        <p:spPr bwMode="auto">
          <a:xfrm>
            <a:off x="1763687" y="836712"/>
            <a:ext cx="5870575" cy="538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07350" cy="609600"/>
          </a:xfrm>
        </p:spPr>
        <p:txBody>
          <a:bodyPr/>
          <a:lstStyle/>
          <a:p>
            <a:pPr algn="ctr"/>
            <a:r>
              <a:rPr lang="fr-FR" b="1" smtClean="0"/>
              <a:t>Déroulement de la journée</a:t>
            </a:r>
          </a:p>
        </p:txBody>
      </p:sp>
      <p:sp>
        <p:nvSpPr>
          <p:cNvPr id="20482" name="Espace réservé du contenu 2"/>
          <p:cNvSpPr>
            <a:spLocks noGrp="1"/>
          </p:cNvSpPr>
          <p:nvPr>
            <p:ph idx="1"/>
          </p:nvPr>
        </p:nvSpPr>
        <p:spPr>
          <a:xfrm>
            <a:off x="539750" y="981075"/>
            <a:ext cx="8135938" cy="4711700"/>
          </a:xfrm>
        </p:spPr>
        <p:txBody>
          <a:bodyPr/>
          <a:lstStyle/>
          <a:p>
            <a:pPr>
              <a:buFont typeface="Arial" charset="0"/>
              <a:buChar char="•"/>
            </a:pPr>
            <a:endParaRPr lang="fr-FR" sz="2000" dirty="0" smtClean="0"/>
          </a:p>
          <a:p>
            <a:pPr lvl="1">
              <a:buFont typeface="Arial" charset="0"/>
              <a:buChar char="•"/>
            </a:pPr>
            <a:endParaRPr lang="fr-FR" sz="1400" dirty="0" smtClean="0"/>
          </a:p>
          <a:p>
            <a:pPr lvl="1">
              <a:buFont typeface="Arial" charset="0"/>
              <a:buChar char="•"/>
            </a:pPr>
            <a:endParaRPr lang="fr-FR" sz="1400" dirty="0" smtClean="0"/>
          </a:p>
        </p:txBody>
      </p:sp>
      <p:sp>
        <p:nvSpPr>
          <p:cNvPr id="2048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/>
              <a:t> &gt;</a:t>
            </a:r>
            <a:r>
              <a:rPr lang="fr-FR" smtClean="0">
                <a:solidFill>
                  <a:schemeClr val="tx1"/>
                </a:solidFill>
              </a:rPr>
              <a:t> </a:t>
            </a:r>
            <a:fld id="{79739CFE-B44B-4F6B-A860-4BC40EAAF39E}" type="slidenum">
              <a:rPr lang="fr-FR" b="0" smtClean="0">
                <a:solidFill>
                  <a:schemeClr val="tx1"/>
                </a:solidFill>
              </a:rPr>
              <a:pPr/>
              <a:t>7</a:t>
            </a:fld>
            <a:endParaRPr lang="fr-FR" smtClean="0">
              <a:solidFill>
                <a:schemeClr val="tx1"/>
              </a:solidFill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 l="20532" t="12756" r="21268" b="78154"/>
          <a:stretch>
            <a:fillRect/>
          </a:stretch>
        </p:blipFill>
        <p:spPr bwMode="auto">
          <a:xfrm>
            <a:off x="468313" y="5732463"/>
            <a:ext cx="8269287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10"/>
          <a:stretch/>
        </p:blipFill>
        <p:spPr bwMode="auto">
          <a:xfrm>
            <a:off x="1606615" y="1556792"/>
            <a:ext cx="5870575" cy="329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19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>
          <a:xfrm>
            <a:off x="539552" y="3284984"/>
            <a:ext cx="8007350" cy="609600"/>
          </a:xfrm>
        </p:spPr>
        <p:txBody>
          <a:bodyPr/>
          <a:lstStyle/>
          <a:p>
            <a:pPr algn="ctr"/>
            <a:r>
              <a:rPr lang="fr-FR" b="1" dirty="0" smtClean="0"/>
              <a:t>Bonne journée à tous</a:t>
            </a:r>
            <a:endParaRPr lang="fr-FR" b="1" dirty="0" smtClean="0"/>
          </a:p>
        </p:txBody>
      </p:sp>
      <p:sp>
        <p:nvSpPr>
          <p:cNvPr id="20482" name="Espace réservé du contenu 2"/>
          <p:cNvSpPr>
            <a:spLocks noGrp="1"/>
          </p:cNvSpPr>
          <p:nvPr>
            <p:ph idx="1"/>
          </p:nvPr>
        </p:nvSpPr>
        <p:spPr>
          <a:xfrm>
            <a:off x="539750" y="981075"/>
            <a:ext cx="8135938" cy="4711700"/>
          </a:xfrm>
        </p:spPr>
        <p:txBody>
          <a:bodyPr/>
          <a:lstStyle/>
          <a:p>
            <a:pPr>
              <a:buFont typeface="Arial" charset="0"/>
              <a:buChar char="•"/>
            </a:pPr>
            <a:endParaRPr lang="fr-FR" sz="2000" dirty="0" smtClean="0"/>
          </a:p>
          <a:p>
            <a:pPr lvl="1">
              <a:buFont typeface="Arial" charset="0"/>
              <a:buChar char="•"/>
            </a:pPr>
            <a:endParaRPr lang="fr-FR" sz="1400" dirty="0" smtClean="0"/>
          </a:p>
          <a:p>
            <a:pPr lvl="1">
              <a:buFont typeface="Arial" charset="0"/>
              <a:buChar char="•"/>
            </a:pPr>
            <a:endParaRPr lang="fr-FR" sz="1400" dirty="0" smtClean="0"/>
          </a:p>
        </p:txBody>
      </p:sp>
      <p:sp>
        <p:nvSpPr>
          <p:cNvPr id="2048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/>
              <a:t> &gt;</a:t>
            </a:r>
            <a:r>
              <a:rPr lang="fr-FR" smtClean="0">
                <a:solidFill>
                  <a:schemeClr val="tx1"/>
                </a:solidFill>
              </a:rPr>
              <a:t> </a:t>
            </a:r>
            <a:fld id="{79739CFE-B44B-4F6B-A860-4BC40EAAF39E}" type="slidenum">
              <a:rPr lang="fr-FR" b="0" smtClean="0">
                <a:solidFill>
                  <a:schemeClr val="tx1"/>
                </a:solidFill>
              </a:rPr>
              <a:pPr/>
              <a:t>8</a:t>
            </a:fld>
            <a:endParaRPr lang="fr-FR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2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16001</TotalTime>
  <Words>290</Words>
  <Application>Microsoft Office PowerPoint</Application>
  <PresentationFormat>Affichage à l'écran 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1_Modèle par défaut</vt:lpstr>
      <vt:lpstr>Présentation PowerPoint</vt:lpstr>
      <vt:lpstr>Présentation PowerPoint</vt:lpstr>
      <vt:lpstr>Présentation PowerPoint</vt:lpstr>
      <vt:lpstr>Présentation PowerPoint</vt:lpstr>
      <vt:lpstr>Objectifs de la journée</vt:lpstr>
      <vt:lpstr>Déroulement de la journée</vt:lpstr>
      <vt:lpstr>Déroulement de la journée</vt:lpstr>
      <vt:lpstr>Bonne journée à tous</vt:lpstr>
    </vt:vector>
  </TitlesOfParts>
  <Company>BRGM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Appui SIE - Appui à une architecture de services cartographiques</dc:title>
  <dc:creator>A. Mauclerc</dc:creator>
  <cp:lastModifiedBy>Mauclerc Anthony</cp:lastModifiedBy>
  <cp:revision>732</cp:revision>
  <cp:lastPrinted>2005-03-29T09:05:36Z</cp:lastPrinted>
  <dcterms:created xsi:type="dcterms:W3CDTF">2003-02-14T13:56:59Z</dcterms:created>
  <dcterms:modified xsi:type="dcterms:W3CDTF">2014-11-18T12:59:41Z</dcterms:modified>
</cp:coreProperties>
</file>