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35"/>
  </p:notesMasterIdLst>
  <p:sldIdLst>
    <p:sldId id="256" r:id="rId2"/>
    <p:sldId id="291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5" r:id="rId20"/>
    <p:sldId id="276" r:id="rId21"/>
    <p:sldId id="278" r:id="rId22"/>
    <p:sldId id="280" r:id="rId23"/>
    <p:sldId id="281" r:id="rId24"/>
    <p:sldId id="282" r:id="rId25"/>
    <p:sldId id="284" r:id="rId26"/>
    <p:sldId id="285" r:id="rId27"/>
    <p:sldId id="283" r:id="rId28"/>
    <p:sldId id="286" r:id="rId29"/>
    <p:sldId id="287" r:id="rId30"/>
    <p:sldId id="288" r:id="rId31"/>
    <p:sldId id="289" r:id="rId32"/>
    <p:sldId id="290" r:id="rId33"/>
    <p:sldId id="279" r:id="rId3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7E7E7"/>
    <a:srgbClr val="03405F"/>
    <a:srgbClr val="0476A1"/>
    <a:srgbClr val="1EA5CB"/>
    <a:srgbClr val="87CFE6"/>
    <a:srgbClr val="BCEBFD"/>
    <a:srgbClr val="474747"/>
    <a:srgbClr val="DDE68A"/>
    <a:srgbClr val="818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3" autoAdjust="0"/>
    <p:restoredTop sz="86951" autoAdjust="0"/>
  </p:normalViewPr>
  <p:slideViewPr>
    <p:cSldViewPr snapToGrid="0" snapToObjects="1">
      <p:cViewPr varScale="1">
        <p:scale>
          <a:sx n="98" d="100"/>
          <a:sy n="98" d="100"/>
        </p:scale>
        <p:origin x="-15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02807-7762-C640-BDCD-0745F0CE3A25}" type="datetimeFigureOut">
              <a:rPr lang="fr-FR" smtClean="0"/>
              <a:t>18/11/14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8CE2B-8E89-B940-8CC8-1ACD725EE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00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3EEF2-9C9E-8B4B-8461-785B6A10BAA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42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8CE2B-8E89-B940-8CC8-1ACD725EE3F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573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8CE2B-8E89-B940-8CC8-1ACD725EE3F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28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spc="10" dirty="0" smtClean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(*) rational polynomial coefficient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8CE2B-8E89-B940-8CC8-1ACD725EE3F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230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rational polynomial coefficient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8CE2B-8E89-B940-8CC8-1ACD725EE3F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70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DE5DB-81A6-664E-8E34-5FDE748D4A36}" type="datetimeFigureOut">
              <a:rPr lang="fr-FR" smtClean="0"/>
              <a:t>18/11/14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B73BE1-F6EE-E34F-8FBD-6CD31A6926F4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 descr="page gar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38" y="5603759"/>
            <a:ext cx="3413997" cy="106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DE5DB-81A6-664E-8E34-5FDE748D4A36}" type="datetimeFigureOut">
              <a:rPr lang="fr-FR" smtClean="0"/>
              <a:t>18/11/14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B73BE1-F6EE-E34F-8FBD-6CD31A6926F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67926"/>
          </a:xfrm>
          <a:prstGeom prst="rect">
            <a:avLst/>
          </a:prstGeom>
          <a:gradFill flip="none" rotWithShape="1">
            <a:gsLst>
              <a:gs pos="0">
                <a:srgbClr val="0476A1"/>
              </a:gs>
              <a:gs pos="100000">
                <a:srgbClr val="49A5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logo_geomatysv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22"/>
          <a:stretch/>
        </p:blipFill>
        <p:spPr>
          <a:xfrm>
            <a:off x="7638815" y="65853"/>
            <a:ext cx="1392206" cy="4975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14170"/>
            <a:ext cx="9144000" cy="88698"/>
          </a:xfrm>
          <a:prstGeom prst="rect">
            <a:avLst/>
          </a:prstGeom>
          <a:solidFill>
            <a:srgbClr val="4747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6352689"/>
          </a:xfrm>
          <a:prstGeom prst="rect">
            <a:avLst/>
          </a:prstGeom>
          <a:gradFill flip="none" rotWithShape="1">
            <a:gsLst>
              <a:gs pos="0">
                <a:srgbClr val="0476A1"/>
              </a:gs>
              <a:gs pos="100000">
                <a:srgbClr val="49A5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265333"/>
            <a:ext cx="9144000" cy="176054"/>
          </a:xfrm>
          <a:prstGeom prst="rect">
            <a:avLst/>
          </a:prstGeom>
          <a:solidFill>
            <a:srgbClr val="4747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logo_geomatysv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22"/>
          <a:stretch/>
        </p:blipFill>
        <p:spPr>
          <a:xfrm>
            <a:off x="7638815" y="65853"/>
            <a:ext cx="1392206" cy="49758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06275" y="26852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5400" b="1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Titre Section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65125" y="643987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97421" y="64367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4B73BE1-F6EE-E34F-8FBD-6CD31A6926F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44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50081" y="885825"/>
            <a:ext cx="7836694" cy="50768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25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25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25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25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25">
                <a:solidFill>
                  <a:srgbClr val="FFFFFF"/>
                </a:solidFill>
              </a:rPr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608901397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55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jpeg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png"/><Relationship Id="rId10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jpeg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png"/><Relationship Id="rId10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e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png"/><Relationship Id="rId10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png"/><Relationship Id="rId10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png"/><Relationship Id="rId10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png"/><Relationship Id="rId10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png"/><Relationship Id="rId10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png"/><Relationship Id="rId10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eg"/><Relationship Id="rId12" Type="http://schemas.openxmlformats.org/officeDocument/2006/relationships/image" Target="../media/image7.png"/><Relationship Id="rId13" Type="http://schemas.openxmlformats.org/officeDocument/2006/relationships/image" Target="../media/image8.jpeg"/><Relationship Id="rId1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4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eg"/><Relationship Id="rId12" Type="http://schemas.openxmlformats.org/officeDocument/2006/relationships/image" Target="../media/image7.png"/><Relationship Id="rId13" Type="http://schemas.openxmlformats.org/officeDocument/2006/relationships/image" Target="../media/image8.jpeg"/><Relationship Id="rId1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4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eg"/><Relationship Id="rId12" Type="http://schemas.openxmlformats.org/officeDocument/2006/relationships/image" Target="../media/image7.png"/><Relationship Id="rId13" Type="http://schemas.openxmlformats.org/officeDocument/2006/relationships/image" Target="../media/image8.jpeg"/><Relationship Id="rId1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4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5.png"/><Relationship Id="rId13" Type="http://schemas.openxmlformats.org/officeDocument/2006/relationships/image" Target="../media/image29.jpeg"/><Relationship Id="rId14" Type="http://schemas.microsoft.com/office/2007/relationships/hdphoto" Target="../media/hdphoto1.wdp"/><Relationship Id="rId15" Type="http://schemas.openxmlformats.org/officeDocument/2006/relationships/image" Target="../media/image30.jpeg"/><Relationship Id="rId1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png"/><Relationship Id="rId10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7" Type="http://schemas.openxmlformats.org/officeDocument/2006/relationships/hyperlink" Target="http://orfeo-toolbox.org/otb/" TargetMode="External"/><Relationship Id="rId8" Type="http://schemas.openxmlformats.org/officeDocument/2006/relationships/hyperlink" Target="http://mapshup.info/" TargetMode="External"/><Relationship Id="rId9" Type="http://schemas.openxmlformats.org/officeDocument/2006/relationships/hyperlink" Target="http://www.constellation-sdi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e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e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jpeg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png"/><Relationship Id="rId10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7690" y="923260"/>
            <a:ext cx="47949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>
                <a:solidFill>
                  <a:schemeClr val="bg1"/>
                </a:solidFill>
                <a:latin typeface="Arial"/>
                <a:cs typeface="Arial"/>
              </a:rPr>
              <a:t>WPS in the </a:t>
            </a:r>
            <a:r>
              <a:rPr lang="fr-FR" sz="4400" b="1" dirty="0" err="1" smtClean="0">
                <a:solidFill>
                  <a:schemeClr val="bg1"/>
                </a:solidFill>
                <a:latin typeface="Arial"/>
                <a:cs typeface="Arial"/>
              </a:rPr>
              <a:t>cloud</a:t>
            </a:r>
            <a:endParaRPr lang="fr-FR" sz="4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8437" y="2369810"/>
            <a:ext cx="5422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Arial"/>
                <a:cs typeface="Arial"/>
              </a:rPr>
              <a:t>[Workshop INSIDE - BRGM] 19/11/2014</a:t>
            </a:r>
          </a:p>
          <a:p>
            <a:endParaRPr lang="fr-FR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fr-FR" dirty="0" smtClean="0">
                <a:solidFill>
                  <a:schemeClr val="bg1"/>
                </a:solidFill>
                <a:latin typeface="Arial"/>
                <a:cs typeface="Arial"/>
              </a:rPr>
              <a:t>Frédéric Houbie &lt;</a:t>
            </a:r>
            <a:r>
              <a:rPr lang="fr-FR" dirty="0" err="1" smtClean="0">
                <a:solidFill>
                  <a:schemeClr val="bg1"/>
                </a:solidFill>
                <a:latin typeface="Arial"/>
                <a:cs typeface="Arial"/>
              </a:rPr>
              <a:t>frederic.houbie@geomatys.com</a:t>
            </a:r>
            <a:r>
              <a:rPr lang="fr-FR" dirty="0" smtClean="0">
                <a:solidFill>
                  <a:schemeClr val="bg1"/>
                </a:solidFill>
                <a:latin typeface="Arial"/>
                <a:cs typeface="Arial"/>
              </a:rPr>
              <a:t>&gt;</a:t>
            </a:r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917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asted-image.jpg"/>
          <p:cNvPicPr/>
          <p:nvPr/>
        </p:nvPicPr>
        <p:blipFill>
          <a:blip r:embed="rId3">
            <a:alphaModFix amt="5000"/>
            <a:extLst/>
          </a:blip>
          <a:stretch>
            <a:fillRect/>
          </a:stretch>
        </p:blipFill>
        <p:spPr>
          <a:xfrm>
            <a:off x="1719488" y="418478"/>
            <a:ext cx="6562754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3020188" y="1258516"/>
            <a:ext cx="893758" cy="883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8A433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browser,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everywhere</a:t>
            </a:r>
          </a:p>
        </p:txBody>
      </p:sp>
      <p:pic>
        <p:nvPicPr>
          <p:cNvPr id="189" name="firefox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15998" y="1077315"/>
            <a:ext cx="537873" cy="537872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90" name="Shape 190"/>
          <p:cNvSpPr/>
          <p:nvPr/>
        </p:nvSpPr>
        <p:spPr>
          <a:xfrm>
            <a:off x="5107154" y="3958660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8540A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Rome,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Italy</a:t>
            </a:r>
          </a:p>
        </p:txBody>
      </p:sp>
      <p:sp>
        <p:nvSpPr>
          <p:cNvPr id="191" name="Shape 191"/>
          <p:cNvSpPr/>
          <p:nvPr/>
        </p:nvSpPr>
        <p:spPr>
          <a:xfrm>
            <a:off x="6780560" y="1343045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6AAA8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Toulouse,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France</a:t>
            </a:r>
          </a:p>
        </p:txBody>
      </p:sp>
      <p:sp>
        <p:nvSpPr>
          <p:cNvPr id="192" name="Shape 192"/>
          <p:cNvSpPr/>
          <p:nvPr/>
        </p:nvSpPr>
        <p:spPr>
          <a:xfrm>
            <a:off x="958658" y="4115466"/>
            <a:ext cx="114605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6AAA8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Montpellier,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France</a:t>
            </a:r>
          </a:p>
        </p:txBody>
      </p:sp>
      <p:sp>
        <p:nvSpPr>
          <p:cNvPr id="193" name="Shape 193"/>
          <p:cNvSpPr/>
          <p:nvPr/>
        </p:nvSpPr>
        <p:spPr>
          <a:xfrm>
            <a:off x="6623260" y="126372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sp>
        <p:nvSpPr>
          <p:cNvPr id="194" name="Shape 194"/>
          <p:cNvSpPr/>
          <p:nvPr/>
        </p:nvSpPr>
        <p:spPr>
          <a:xfrm>
            <a:off x="6892251" y="2191073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747C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WPS</a:t>
            </a:r>
          </a:p>
        </p:txBody>
      </p:sp>
      <p:sp>
        <p:nvSpPr>
          <p:cNvPr id="195" name="Shape 195"/>
          <p:cNvSpPr/>
          <p:nvPr/>
        </p:nvSpPr>
        <p:spPr>
          <a:xfrm>
            <a:off x="5689848" y="377957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WPS</a:t>
            </a:r>
          </a:p>
        </p:txBody>
      </p:sp>
      <p:sp>
        <p:nvSpPr>
          <p:cNvPr id="196" name="Shape 196"/>
          <p:cNvSpPr/>
          <p:nvPr/>
        </p:nvSpPr>
        <p:spPr>
          <a:xfrm>
            <a:off x="4912672" y="445836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675">
                <a:solidFill>
                  <a:srgbClr val="FFFFFF"/>
                </a:solidFill>
              </a:rPr>
              <a:t>Download</a:t>
            </a:r>
          </a:p>
        </p:txBody>
      </p:sp>
      <p:sp>
        <p:nvSpPr>
          <p:cNvPr id="197" name="Shape 197"/>
          <p:cNvSpPr/>
          <p:nvPr/>
        </p:nvSpPr>
        <p:spPr>
          <a:xfrm>
            <a:off x="1303083" y="388686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cxnSp>
        <p:nvCxnSpPr>
          <p:cNvPr id="198" name="Connector 198"/>
          <p:cNvCxnSpPr/>
          <p:nvPr/>
        </p:nvCxnSpPr>
        <p:spPr>
          <a:xfrm flipV="1">
            <a:off x="6037385" y="2661441"/>
            <a:ext cx="1042667" cy="1225425"/>
          </a:xfrm>
          <a:prstGeom prst="straightConnector1">
            <a:avLst/>
          </a:prstGeom>
          <a:ln w="88900">
            <a:solidFill/>
            <a:miter lim="400000"/>
            <a:headEnd type="triangle"/>
            <a:tailEnd type="triangle"/>
          </a:ln>
        </p:spPr>
      </p:cxnSp>
      <p:sp>
        <p:nvSpPr>
          <p:cNvPr id="201" name="Shape 201"/>
          <p:cNvSpPr/>
          <p:nvPr/>
        </p:nvSpPr>
        <p:spPr>
          <a:xfrm>
            <a:off x="5275192" y="376202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CSW</a:t>
            </a:r>
          </a:p>
        </p:txBody>
      </p:sp>
      <p:sp>
        <p:nvSpPr>
          <p:cNvPr id="203" name="Shape 203"/>
          <p:cNvSpPr/>
          <p:nvPr/>
        </p:nvSpPr>
        <p:spPr>
          <a:xfrm>
            <a:off x="4956447" y="399217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grpSp>
        <p:nvGrpSpPr>
          <p:cNvPr id="206" name="Group 206"/>
          <p:cNvGrpSpPr/>
          <p:nvPr/>
        </p:nvGrpSpPr>
        <p:grpSpPr>
          <a:xfrm>
            <a:off x="940536" y="5674792"/>
            <a:ext cx="1305149" cy="241257"/>
            <a:chOff x="0" y="0"/>
            <a:chExt cx="2320263" cy="428899"/>
          </a:xfrm>
        </p:grpSpPr>
        <p:sp>
          <p:nvSpPr>
            <p:cNvPr id="204" name="Shape 204"/>
            <p:cNvSpPr/>
            <p:nvPr/>
          </p:nvSpPr>
          <p:spPr>
            <a:xfrm>
              <a:off x="-1" y="0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5747C1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205" name="pasted-image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23547" y="22499"/>
              <a:ext cx="1796717" cy="406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9" name="Group 209"/>
          <p:cNvGrpSpPr/>
          <p:nvPr/>
        </p:nvGrpSpPr>
        <p:grpSpPr>
          <a:xfrm>
            <a:off x="7206405" y="5629157"/>
            <a:ext cx="1400311" cy="334373"/>
            <a:chOff x="0" y="0"/>
            <a:chExt cx="2489440" cy="594439"/>
          </a:xfrm>
        </p:grpSpPr>
        <p:sp>
          <p:nvSpPr>
            <p:cNvPr id="207" name="Shape 207"/>
            <p:cNvSpPr/>
            <p:nvPr/>
          </p:nvSpPr>
          <p:spPr>
            <a:xfrm>
              <a:off x="-1" y="94019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88540A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208" name="pasted-image.jp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57513" y="0"/>
              <a:ext cx="1931928" cy="5944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2" name="Group 212"/>
          <p:cNvGrpSpPr/>
          <p:nvPr/>
        </p:nvGrpSpPr>
        <p:grpSpPr>
          <a:xfrm>
            <a:off x="2614319" y="5659551"/>
            <a:ext cx="1049941" cy="250309"/>
            <a:chOff x="0" y="0"/>
            <a:chExt cx="1866559" cy="444991"/>
          </a:xfrm>
        </p:grpSpPr>
        <p:sp>
          <p:nvSpPr>
            <p:cNvPr id="210" name="Shape 210"/>
            <p:cNvSpPr/>
            <p:nvPr/>
          </p:nvSpPr>
          <p:spPr>
            <a:xfrm>
              <a:off x="-1" y="38591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45954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211" name="logo_cnes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61610" y="0"/>
              <a:ext cx="1304950" cy="42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5" name="Group 215"/>
          <p:cNvGrpSpPr/>
          <p:nvPr/>
        </p:nvGrpSpPr>
        <p:grpSpPr>
          <a:xfrm>
            <a:off x="5581812" y="5681258"/>
            <a:ext cx="1253998" cy="238418"/>
            <a:chOff x="0" y="0"/>
            <a:chExt cx="2229327" cy="423853"/>
          </a:xfrm>
        </p:grpSpPr>
        <p:sp>
          <p:nvSpPr>
            <p:cNvPr id="213" name="Shape 213"/>
            <p:cNvSpPr/>
            <p:nvPr/>
          </p:nvSpPr>
          <p:spPr>
            <a:xfrm>
              <a:off x="-1" y="0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E8A433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214" name="pasted-image.jp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99991" y="30153"/>
              <a:ext cx="1729337" cy="393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8" name="Group 218"/>
          <p:cNvGrpSpPr/>
          <p:nvPr/>
        </p:nvGrpSpPr>
        <p:grpSpPr>
          <a:xfrm>
            <a:off x="4006637" y="5630438"/>
            <a:ext cx="1201657" cy="281932"/>
            <a:chOff x="0" y="0"/>
            <a:chExt cx="2136278" cy="501210"/>
          </a:xfrm>
        </p:grpSpPr>
        <p:sp>
          <p:nvSpPr>
            <p:cNvPr id="216" name="Shape 216"/>
            <p:cNvSpPr/>
            <p:nvPr/>
          </p:nvSpPr>
          <p:spPr>
            <a:xfrm>
              <a:off x="-1" y="87567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308B16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217" name="logo_geomatys_bleu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30951" y="0"/>
              <a:ext cx="1605328" cy="5012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19" name="cloud_simpl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551748" y="4104989"/>
            <a:ext cx="1578585" cy="1578585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20" name="Shape 220"/>
          <p:cNvSpPr/>
          <p:nvPr/>
        </p:nvSpPr>
        <p:spPr>
          <a:xfrm>
            <a:off x="6316754" y="5066136"/>
            <a:ext cx="763298" cy="222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69"/>
              <a:t>Raw images</a:t>
            </a:r>
          </a:p>
        </p:txBody>
      </p:sp>
      <p:pic>
        <p:nvPicPr>
          <p:cNvPr id="221" name="droppedImage.png"/>
          <p:cNvPicPr/>
          <p:nvPr/>
        </p:nvPicPr>
        <p:blipFill>
          <a:blip r:embed="rId11">
            <a:extLst/>
          </a:blip>
          <a:srcRect l="5971" t="10001" r="5923" b="10439"/>
          <a:stretch>
            <a:fillRect/>
          </a:stretch>
        </p:blipFill>
        <p:spPr>
          <a:xfrm>
            <a:off x="6037385" y="5103577"/>
            <a:ext cx="225254" cy="221457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22" name="pleiades.jpe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928921" y="5029451"/>
            <a:ext cx="234317" cy="221457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23" name="javascript-edit(82710).pn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907151" y="4663206"/>
            <a:ext cx="303286" cy="334738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/>
          <p:nvPr/>
        </p:nvSpPr>
        <p:spPr>
          <a:xfrm>
            <a:off x="6285936" y="4713526"/>
            <a:ext cx="633187" cy="22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69"/>
              <a:t>Metadata</a:t>
            </a:r>
          </a:p>
        </p:txBody>
      </p:sp>
      <p:sp>
        <p:nvSpPr>
          <p:cNvPr id="225" name="Shape 225"/>
          <p:cNvSpPr/>
          <p:nvPr/>
        </p:nvSpPr>
        <p:spPr>
          <a:xfrm>
            <a:off x="6509751" y="4885052"/>
            <a:ext cx="160300" cy="222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1069"/>
              <a:t>+</a:t>
            </a:r>
          </a:p>
        </p:txBody>
      </p:sp>
      <p:pic>
        <p:nvPicPr>
          <p:cNvPr id="226" name="cloud_simpl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361954" y="1448501"/>
            <a:ext cx="1578585" cy="1578585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27" name="Shape 227"/>
          <p:cNvSpPr/>
          <p:nvPr/>
        </p:nvSpPr>
        <p:spPr>
          <a:xfrm>
            <a:off x="7626950" y="2149144"/>
            <a:ext cx="126797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>
              <a:defRPr sz="20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125"/>
              <a:t>Reference 3D data</a:t>
            </a:r>
          </a:p>
        </p:txBody>
      </p:sp>
      <p:pic>
        <p:nvPicPr>
          <p:cNvPr id="228" name="javascript-edit(82710).pn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340627" y="2326703"/>
            <a:ext cx="303287" cy="334738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Shape 233"/>
          <p:cNvSpPr/>
          <p:nvPr/>
        </p:nvSpPr>
        <p:spPr>
          <a:xfrm>
            <a:off x="6545851" y="3484567"/>
            <a:ext cx="1400311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/>
            </a:pPr>
            <a:r>
              <a:rPr sz="1125"/>
              <a:t>Compute AOIs</a:t>
            </a:r>
          </a:p>
        </p:txBody>
      </p:sp>
      <p:sp>
        <p:nvSpPr>
          <p:cNvPr id="234" name="Shape 234"/>
          <p:cNvSpPr/>
          <p:nvPr/>
        </p:nvSpPr>
        <p:spPr>
          <a:xfrm>
            <a:off x="7134237" y="3106851"/>
            <a:ext cx="234383" cy="473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spc="48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sz="2700" spc="27"/>
              <a:t>3</a:t>
            </a:r>
          </a:p>
        </p:txBody>
      </p:sp>
      <p:sp>
        <p:nvSpPr>
          <p:cNvPr id="236" name="Shape 236"/>
          <p:cNvSpPr/>
          <p:nvPr/>
        </p:nvSpPr>
        <p:spPr>
          <a:xfrm>
            <a:off x="6554887" y="3660865"/>
            <a:ext cx="1400311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/>
            </a:pPr>
            <a:r>
              <a:rPr sz="1125" dirty="0"/>
              <a:t>Compute </a:t>
            </a:r>
            <a:r>
              <a:rPr sz="1125" dirty="0" smtClean="0"/>
              <a:t>RPCs</a:t>
            </a:r>
            <a:endParaRPr sz="1125" dirty="0"/>
          </a:p>
        </p:txBody>
      </p:sp>
      <p:sp>
        <p:nvSpPr>
          <p:cNvPr id="63" name="Shape 183"/>
          <p:cNvSpPr/>
          <p:nvPr/>
        </p:nvSpPr>
        <p:spPr>
          <a:xfrm>
            <a:off x="-317497" y="-18602"/>
            <a:ext cx="4127403" cy="6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 spc="64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sz="3600" spc="36" dirty="0" smtClean="0">
                <a:solidFill>
                  <a:schemeClr val="bg1"/>
                </a:solidFill>
              </a:rPr>
              <a:t>Orthorectif</a:t>
            </a:r>
            <a:r>
              <a:rPr lang="nl-BE" sz="3600" spc="36" dirty="0" smtClean="0">
                <a:solidFill>
                  <a:schemeClr val="bg1"/>
                </a:solidFill>
              </a:rPr>
              <a:t>ication</a:t>
            </a:r>
            <a:endParaRPr sz="3600" spc="36" dirty="0">
              <a:solidFill>
                <a:schemeClr val="bg1"/>
              </a:solidFill>
            </a:endParaRPr>
          </a:p>
        </p:txBody>
      </p:sp>
      <p:cxnSp>
        <p:nvCxnSpPr>
          <p:cNvPr id="64" name="Connector 149"/>
          <p:cNvCxnSpPr/>
          <p:nvPr/>
        </p:nvCxnSpPr>
        <p:spPr>
          <a:xfrm>
            <a:off x="3809906" y="1956846"/>
            <a:ext cx="2051115" cy="1838433"/>
          </a:xfrm>
          <a:prstGeom prst="straightConnector1">
            <a:avLst/>
          </a:prstGeom>
          <a:ln w="88900">
            <a:solidFill>
              <a:schemeClr val="bg1">
                <a:lumMod val="75000"/>
              </a:schemeClr>
            </a:solidFill>
            <a:miter lim="400000"/>
            <a:headEnd type="triangle"/>
            <a:tailEnd type="triangle"/>
          </a:ln>
        </p:spPr>
      </p:cxnSp>
      <p:cxnSp>
        <p:nvCxnSpPr>
          <p:cNvPr id="65" name="Connector 152"/>
          <p:cNvCxnSpPr/>
          <p:nvPr/>
        </p:nvCxnSpPr>
        <p:spPr>
          <a:xfrm>
            <a:off x="3664260" y="2142333"/>
            <a:ext cx="1629881" cy="1744533"/>
          </a:xfrm>
          <a:prstGeom prst="straightConnector1">
            <a:avLst/>
          </a:prstGeom>
          <a:ln w="88900">
            <a:solidFill>
              <a:schemeClr val="bg1">
                <a:lumMod val="75000"/>
              </a:schemeClr>
            </a:solidFill>
            <a:miter lim="400000"/>
            <a:headEnd type="triangle"/>
            <a:tailEnd type="triangle"/>
          </a:ln>
        </p:spPr>
      </p:cxnSp>
      <p:sp>
        <p:nvSpPr>
          <p:cNvPr id="66" name="Shape 179"/>
          <p:cNvSpPr/>
          <p:nvPr/>
        </p:nvSpPr>
        <p:spPr>
          <a:xfrm>
            <a:off x="3719651" y="3648047"/>
            <a:ext cx="1071563" cy="17312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0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/>
            </a:pPr>
            <a:r>
              <a:rPr sz="1125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Search catalog </a:t>
            </a:r>
          </a:p>
        </p:txBody>
      </p:sp>
      <p:sp>
        <p:nvSpPr>
          <p:cNvPr id="67" name="Shape 180"/>
          <p:cNvSpPr/>
          <p:nvPr/>
        </p:nvSpPr>
        <p:spPr>
          <a:xfrm>
            <a:off x="4167094" y="3139660"/>
            <a:ext cx="176675" cy="41549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spc="48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sz="2700" spc="27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8" name="Shape 181"/>
          <p:cNvSpPr/>
          <p:nvPr/>
        </p:nvSpPr>
        <p:spPr>
          <a:xfrm>
            <a:off x="4953273" y="2418179"/>
            <a:ext cx="1337165" cy="34624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nl-BE" sz="1125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Gill Sans SemiBold"/>
                <a:ea typeface="Gill Sans SemiBold"/>
                <a:cs typeface="Gill Sans SemiBold"/>
              </a:rPr>
              <a:t>Demande </a:t>
            </a:r>
          </a:p>
          <a:p>
            <a:pPr algn="ctr"/>
            <a:r>
              <a:rPr lang="nl-BE" sz="1125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Gill Sans SemiBold"/>
                <a:ea typeface="Gill Sans SemiBold"/>
                <a:cs typeface="Gill Sans SemiBold"/>
              </a:rPr>
              <a:t>d’orthorectification</a:t>
            </a:r>
            <a:endParaRPr sz="1125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Gill Sans SemiBold"/>
              <a:ea typeface="Gill Sans SemiBold"/>
              <a:cs typeface="Gill Sans SemiBold"/>
            </a:endParaRPr>
          </a:p>
        </p:txBody>
      </p:sp>
      <p:sp>
        <p:nvSpPr>
          <p:cNvPr id="69" name="Shape 182"/>
          <p:cNvSpPr/>
          <p:nvPr/>
        </p:nvSpPr>
        <p:spPr>
          <a:xfrm>
            <a:off x="5512145" y="1998623"/>
            <a:ext cx="176675" cy="41549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2700" spc="27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badi MT Condensed Extra Bold"/>
                <a:ea typeface="Abadi MT Condensed Extra Bold"/>
                <a:cs typeface="Abadi MT Condensed Extra Bold"/>
              </a:rPr>
              <a:t>2</a:t>
            </a:r>
          </a:p>
        </p:txBody>
      </p:sp>
      <p:sp>
        <p:nvSpPr>
          <p:cNvPr id="70" name="Shape 135"/>
          <p:cNvSpPr/>
          <p:nvPr/>
        </p:nvSpPr>
        <p:spPr>
          <a:xfrm>
            <a:off x="94093" y="1987478"/>
            <a:ext cx="2841606" cy="1321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/>
          <a:p>
            <a:pPr algn="ctr" defTabSz="242888"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r>
              <a:rPr lang="nl-BE" sz="1200" spc="10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Orthorectification</a:t>
            </a:r>
            <a:r>
              <a:rPr lang="nl-BE" sz="1200" b="1" spc="10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r>
              <a:rPr lang="nl-BE" sz="1200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d’images brutes stockées dans l’infrastructure </a:t>
            </a:r>
            <a:r>
              <a:rPr lang="nl-BE" sz="1200" spc="10" dirty="0" smtClean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Terradue</a:t>
            </a:r>
            <a:r>
              <a:rPr lang="nl-BE" sz="1200" spc="10" dirty="0">
                <a:latin typeface="Gill Sans Light"/>
                <a:ea typeface="Gill Sans Light"/>
                <a:cs typeface="Gill Sans Light"/>
                <a:sym typeface="Gill Sans Light"/>
              </a:rPr>
              <a:t>, en utilisant </a:t>
            </a:r>
            <a:r>
              <a:rPr lang="nl-BE" sz="1200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un référentiel </a:t>
            </a:r>
            <a:r>
              <a:rPr lang="nl-BE" sz="1200" spc="10" dirty="0">
                <a:latin typeface="Gill Sans Light"/>
                <a:ea typeface="Gill Sans Light"/>
                <a:cs typeface="Gill Sans Light"/>
                <a:sym typeface="Gill Sans Light"/>
              </a:rPr>
              <a:t>géographique </a:t>
            </a:r>
            <a:r>
              <a:rPr lang="nl-BE" sz="1200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3D et une chaine de traitements situés chez </a:t>
            </a:r>
            <a:r>
              <a:rPr lang="nl-BE" sz="1200" spc="10" dirty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Airbus Defense &amp; Space</a:t>
            </a:r>
            <a:r>
              <a:rPr lang="nl-BE" sz="1200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 </a:t>
            </a:r>
            <a:r>
              <a:rPr lang="nl-BE" sz="1200" spc="10" dirty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sans déplacer les données</a:t>
            </a:r>
            <a:endParaRPr lang="nl-BE" sz="1200" spc="10" dirty="0">
              <a:solidFill>
                <a:srgbClr val="0000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algn="ctr" defTabSz="242888"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endParaRPr lang="nl-BE" sz="1013" spc="10" dirty="0"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71" name="Shape 62"/>
          <p:cNvSpPr/>
          <p:nvPr/>
        </p:nvSpPr>
        <p:spPr>
          <a:xfrm>
            <a:off x="1949606" y="435933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fr-BE" sz="1125" dirty="0" smtClean="0">
                <a:solidFill>
                  <a:srgbClr val="FFFFFF"/>
                </a:solidFill>
              </a:rPr>
              <a:t>OTB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72" name="Shape 61"/>
          <p:cNvSpPr/>
          <p:nvPr/>
        </p:nvSpPr>
        <p:spPr>
          <a:xfrm>
            <a:off x="1785608" y="4071879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 smtClean="0">
                <a:solidFill>
                  <a:srgbClr val="FFFFFF"/>
                </a:solidFill>
              </a:rPr>
              <a:t>W</a:t>
            </a:r>
            <a:r>
              <a:rPr lang="fr-BE" sz="1125" dirty="0" smtClean="0">
                <a:solidFill>
                  <a:srgbClr val="FFFFFF"/>
                </a:solidFill>
              </a:rPr>
              <a:t>P</a:t>
            </a:r>
            <a:r>
              <a:rPr sz="1125" dirty="0" smtClean="0">
                <a:solidFill>
                  <a:srgbClr val="FFFFFF"/>
                </a:solidFill>
              </a:rPr>
              <a:t>S</a:t>
            </a:r>
            <a:endParaRPr sz="112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5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asted-image.jpg"/>
          <p:cNvPicPr/>
          <p:nvPr/>
        </p:nvPicPr>
        <p:blipFill>
          <a:blip r:embed="rId3">
            <a:alphaModFix amt="5000"/>
            <a:extLst/>
          </a:blip>
          <a:stretch>
            <a:fillRect/>
          </a:stretch>
        </p:blipFill>
        <p:spPr>
          <a:xfrm>
            <a:off x="1719488" y="418478"/>
            <a:ext cx="6562754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hape 241"/>
          <p:cNvSpPr/>
          <p:nvPr/>
        </p:nvSpPr>
        <p:spPr>
          <a:xfrm>
            <a:off x="3020188" y="1258516"/>
            <a:ext cx="893758" cy="883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8A433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browser,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everywhere</a:t>
            </a:r>
          </a:p>
        </p:txBody>
      </p:sp>
      <p:pic>
        <p:nvPicPr>
          <p:cNvPr id="242" name="firefox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15998" y="1077315"/>
            <a:ext cx="537873" cy="537872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243" name="Shape 243"/>
          <p:cNvSpPr/>
          <p:nvPr/>
        </p:nvSpPr>
        <p:spPr>
          <a:xfrm>
            <a:off x="5107154" y="3958660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8540A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Rome,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Italy</a:t>
            </a:r>
          </a:p>
        </p:txBody>
      </p:sp>
      <p:sp>
        <p:nvSpPr>
          <p:cNvPr id="244" name="Shape 244"/>
          <p:cNvSpPr/>
          <p:nvPr/>
        </p:nvSpPr>
        <p:spPr>
          <a:xfrm>
            <a:off x="6780560" y="1343045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6AAA8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Toulouse,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France</a:t>
            </a:r>
          </a:p>
        </p:txBody>
      </p:sp>
      <p:sp>
        <p:nvSpPr>
          <p:cNvPr id="245" name="Shape 245"/>
          <p:cNvSpPr/>
          <p:nvPr/>
        </p:nvSpPr>
        <p:spPr>
          <a:xfrm>
            <a:off x="958658" y="4115466"/>
            <a:ext cx="114605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6AAA8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Montpellier,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France</a:t>
            </a:r>
          </a:p>
        </p:txBody>
      </p:sp>
      <p:sp>
        <p:nvSpPr>
          <p:cNvPr id="246" name="Shape 246"/>
          <p:cNvSpPr/>
          <p:nvPr/>
        </p:nvSpPr>
        <p:spPr>
          <a:xfrm>
            <a:off x="6623260" y="126372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sp>
        <p:nvSpPr>
          <p:cNvPr id="247" name="Shape 247"/>
          <p:cNvSpPr/>
          <p:nvPr/>
        </p:nvSpPr>
        <p:spPr>
          <a:xfrm>
            <a:off x="6892251" y="2191073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747C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WPS</a:t>
            </a:r>
          </a:p>
        </p:txBody>
      </p:sp>
      <p:sp>
        <p:nvSpPr>
          <p:cNvPr id="248" name="Shape 248"/>
          <p:cNvSpPr/>
          <p:nvPr/>
        </p:nvSpPr>
        <p:spPr>
          <a:xfrm>
            <a:off x="5689848" y="377957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WPS</a:t>
            </a:r>
          </a:p>
        </p:txBody>
      </p:sp>
      <p:sp>
        <p:nvSpPr>
          <p:cNvPr id="249" name="Shape 249"/>
          <p:cNvSpPr/>
          <p:nvPr/>
        </p:nvSpPr>
        <p:spPr>
          <a:xfrm>
            <a:off x="4912672" y="445836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675">
                <a:solidFill>
                  <a:srgbClr val="FFFFFF"/>
                </a:solidFill>
              </a:rPr>
              <a:t>Download</a:t>
            </a:r>
          </a:p>
        </p:txBody>
      </p:sp>
      <p:sp>
        <p:nvSpPr>
          <p:cNvPr id="250" name="Shape 250"/>
          <p:cNvSpPr/>
          <p:nvPr/>
        </p:nvSpPr>
        <p:spPr>
          <a:xfrm>
            <a:off x="1303083" y="388686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sp>
        <p:nvSpPr>
          <p:cNvPr id="254" name="Shape 254"/>
          <p:cNvSpPr/>
          <p:nvPr/>
        </p:nvSpPr>
        <p:spPr>
          <a:xfrm>
            <a:off x="5275192" y="376202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CSW</a:t>
            </a:r>
          </a:p>
        </p:txBody>
      </p:sp>
      <p:sp>
        <p:nvSpPr>
          <p:cNvPr id="256" name="Shape 256"/>
          <p:cNvSpPr/>
          <p:nvPr/>
        </p:nvSpPr>
        <p:spPr>
          <a:xfrm>
            <a:off x="4956447" y="399217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grpSp>
        <p:nvGrpSpPr>
          <p:cNvPr id="259" name="Group 259"/>
          <p:cNvGrpSpPr/>
          <p:nvPr/>
        </p:nvGrpSpPr>
        <p:grpSpPr>
          <a:xfrm>
            <a:off x="940536" y="5674792"/>
            <a:ext cx="1305149" cy="241257"/>
            <a:chOff x="0" y="0"/>
            <a:chExt cx="2320263" cy="428899"/>
          </a:xfrm>
        </p:grpSpPr>
        <p:sp>
          <p:nvSpPr>
            <p:cNvPr id="257" name="Shape 257"/>
            <p:cNvSpPr/>
            <p:nvPr/>
          </p:nvSpPr>
          <p:spPr>
            <a:xfrm>
              <a:off x="-1" y="0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5747C1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258" name="pasted-image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23547" y="22499"/>
              <a:ext cx="1796717" cy="406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2" name="Group 262"/>
          <p:cNvGrpSpPr/>
          <p:nvPr/>
        </p:nvGrpSpPr>
        <p:grpSpPr>
          <a:xfrm>
            <a:off x="7206405" y="5629157"/>
            <a:ext cx="1400311" cy="334373"/>
            <a:chOff x="0" y="0"/>
            <a:chExt cx="2489440" cy="594439"/>
          </a:xfrm>
        </p:grpSpPr>
        <p:sp>
          <p:nvSpPr>
            <p:cNvPr id="260" name="Shape 260"/>
            <p:cNvSpPr/>
            <p:nvPr/>
          </p:nvSpPr>
          <p:spPr>
            <a:xfrm>
              <a:off x="-1" y="94019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88540A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261" name="pasted-image.jp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57513" y="0"/>
              <a:ext cx="1931928" cy="5944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5" name="Group 265"/>
          <p:cNvGrpSpPr/>
          <p:nvPr/>
        </p:nvGrpSpPr>
        <p:grpSpPr>
          <a:xfrm>
            <a:off x="2614319" y="5659551"/>
            <a:ext cx="1049941" cy="250309"/>
            <a:chOff x="0" y="0"/>
            <a:chExt cx="1866559" cy="444991"/>
          </a:xfrm>
        </p:grpSpPr>
        <p:sp>
          <p:nvSpPr>
            <p:cNvPr id="263" name="Shape 263"/>
            <p:cNvSpPr/>
            <p:nvPr/>
          </p:nvSpPr>
          <p:spPr>
            <a:xfrm>
              <a:off x="-1" y="38591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45954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264" name="logo_cnes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61610" y="0"/>
              <a:ext cx="1304950" cy="42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8" name="Group 268"/>
          <p:cNvGrpSpPr/>
          <p:nvPr/>
        </p:nvGrpSpPr>
        <p:grpSpPr>
          <a:xfrm>
            <a:off x="5581812" y="5681258"/>
            <a:ext cx="1253998" cy="238418"/>
            <a:chOff x="0" y="0"/>
            <a:chExt cx="2229327" cy="423853"/>
          </a:xfrm>
        </p:grpSpPr>
        <p:sp>
          <p:nvSpPr>
            <p:cNvPr id="266" name="Shape 266"/>
            <p:cNvSpPr/>
            <p:nvPr/>
          </p:nvSpPr>
          <p:spPr>
            <a:xfrm>
              <a:off x="-1" y="0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E8A433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267" name="pasted-image.jp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99991" y="30153"/>
              <a:ext cx="1729337" cy="393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1" name="Group 271"/>
          <p:cNvGrpSpPr/>
          <p:nvPr/>
        </p:nvGrpSpPr>
        <p:grpSpPr>
          <a:xfrm>
            <a:off x="4006637" y="5630438"/>
            <a:ext cx="1201657" cy="281932"/>
            <a:chOff x="0" y="0"/>
            <a:chExt cx="2136278" cy="501210"/>
          </a:xfrm>
        </p:grpSpPr>
        <p:sp>
          <p:nvSpPr>
            <p:cNvPr id="269" name="Shape 269"/>
            <p:cNvSpPr/>
            <p:nvPr/>
          </p:nvSpPr>
          <p:spPr>
            <a:xfrm>
              <a:off x="-1" y="87567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308B16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270" name="logo_geomatys_bleu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30951" y="0"/>
              <a:ext cx="1605328" cy="5012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72" name="cloud_simpl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551748" y="4104989"/>
            <a:ext cx="1578585" cy="1578585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73" name="Shape 273"/>
          <p:cNvSpPr/>
          <p:nvPr/>
        </p:nvSpPr>
        <p:spPr>
          <a:xfrm>
            <a:off x="6316754" y="5066136"/>
            <a:ext cx="763298" cy="222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69"/>
              <a:t>Raw images</a:t>
            </a:r>
          </a:p>
        </p:txBody>
      </p:sp>
      <p:pic>
        <p:nvPicPr>
          <p:cNvPr id="274" name="droppedImage.png"/>
          <p:cNvPicPr/>
          <p:nvPr/>
        </p:nvPicPr>
        <p:blipFill>
          <a:blip r:embed="rId11">
            <a:extLst/>
          </a:blip>
          <a:srcRect l="5971" t="10001" r="5923" b="10439"/>
          <a:stretch>
            <a:fillRect/>
          </a:stretch>
        </p:blipFill>
        <p:spPr>
          <a:xfrm>
            <a:off x="6037385" y="5103577"/>
            <a:ext cx="225254" cy="221457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75" name="pleiades.jpe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928921" y="5029451"/>
            <a:ext cx="234317" cy="221457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76" name="javascript-edit(82710).pn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907151" y="4663206"/>
            <a:ext cx="303286" cy="334738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hape 277"/>
          <p:cNvSpPr/>
          <p:nvPr/>
        </p:nvSpPr>
        <p:spPr>
          <a:xfrm>
            <a:off x="6285936" y="4713526"/>
            <a:ext cx="633187" cy="22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69"/>
              <a:t>Metadata</a:t>
            </a:r>
          </a:p>
        </p:txBody>
      </p:sp>
      <p:sp>
        <p:nvSpPr>
          <p:cNvPr id="278" name="Shape 278"/>
          <p:cNvSpPr/>
          <p:nvPr/>
        </p:nvSpPr>
        <p:spPr>
          <a:xfrm>
            <a:off x="6509751" y="4885052"/>
            <a:ext cx="160300" cy="222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1069"/>
              <a:t>+</a:t>
            </a:r>
          </a:p>
        </p:txBody>
      </p:sp>
      <p:pic>
        <p:nvPicPr>
          <p:cNvPr id="279" name="cloud_simpl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361954" y="1448501"/>
            <a:ext cx="1578585" cy="1578585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80" name="Shape 280"/>
          <p:cNvSpPr/>
          <p:nvPr/>
        </p:nvSpPr>
        <p:spPr>
          <a:xfrm>
            <a:off x="7626950" y="2149144"/>
            <a:ext cx="126797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>
              <a:defRPr sz="20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125"/>
              <a:t>Reference 3D data</a:t>
            </a:r>
          </a:p>
        </p:txBody>
      </p:sp>
      <p:pic>
        <p:nvPicPr>
          <p:cNvPr id="281" name="javascript-edit(82710).pn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340627" y="2326703"/>
            <a:ext cx="303287" cy="334738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Shape 287"/>
          <p:cNvSpPr/>
          <p:nvPr/>
        </p:nvSpPr>
        <p:spPr>
          <a:xfrm>
            <a:off x="6730135" y="4170654"/>
            <a:ext cx="1400311" cy="4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>
            <a:lvl1pPr algn="l">
              <a:defRPr sz="20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/>
            </a:pPr>
            <a:r>
              <a:rPr sz="1125"/>
              <a:t>Apply RPCs to generate orthoimage</a:t>
            </a:r>
          </a:p>
        </p:txBody>
      </p:sp>
      <p:sp>
        <p:nvSpPr>
          <p:cNvPr id="288" name="Shape 288"/>
          <p:cNvSpPr/>
          <p:nvPr/>
        </p:nvSpPr>
        <p:spPr>
          <a:xfrm>
            <a:off x="6486150" y="4136029"/>
            <a:ext cx="234383" cy="473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spc="48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sz="2700" spc="27"/>
              <a:t>4</a:t>
            </a:r>
          </a:p>
        </p:txBody>
      </p:sp>
      <p:sp>
        <p:nvSpPr>
          <p:cNvPr id="58" name="Shape 183"/>
          <p:cNvSpPr/>
          <p:nvPr/>
        </p:nvSpPr>
        <p:spPr>
          <a:xfrm>
            <a:off x="-317497" y="-18602"/>
            <a:ext cx="4127403" cy="6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 spc="64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sz="3600" spc="36" dirty="0" smtClean="0">
                <a:solidFill>
                  <a:schemeClr val="bg1"/>
                </a:solidFill>
              </a:rPr>
              <a:t>Orthorectif</a:t>
            </a:r>
            <a:r>
              <a:rPr lang="nl-BE" sz="3600" spc="36" dirty="0" smtClean="0">
                <a:solidFill>
                  <a:schemeClr val="bg1"/>
                </a:solidFill>
              </a:rPr>
              <a:t>ication</a:t>
            </a:r>
            <a:endParaRPr sz="3600" spc="36" dirty="0">
              <a:solidFill>
                <a:schemeClr val="bg1"/>
              </a:solidFill>
            </a:endParaRPr>
          </a:p>
        </p:txBody>
      </p:sp>
      <p:cxnSp>
        <p:nvCxnSpPr>
          <p:cNvPr id="59" name="Connector 198"/>
          <p:cNvCxnSpPr/>
          <p:nvPr/>
        </p:nvCxnSpPr>
        <p:spPr>
          <a:xfrm flipV="1">
            <a:off x="6037385" y="2661441"/>
            <a:ext cx="1042667" cy="1225425"/>
          </a:xfrm>
          <a:prstGeom prst="straightConnector1">
            <a:avLst/>
          </a:prstGeom>
          <a:ln w="88900">
            <a:solidFill>
              <a:schemeClr val="bg1">
                <a:lumMod val="75000"/>
              </a:schemeClr>
            </a:solidFill>
            <a:miter lim="400000"/>
            <a:headEnd type="triangle"/>
            <a:tailEnd type="triangle"/>
          </a:ln>
        </p:spPr>
      </p:cxnSp>
      <p:sp>
        <p:nvSpPr>
          <p:cNvPr id="60" name="Shape 233"/>
          <p:cNvSpPr/>
          <p:nvPr/>
        </p:nvSpPr>
        <p:spPr>
          <a:xfrm>
            <a:off x="6545851" y="3513421"/>
            <a:ext cx="1400311" cy="17312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sz="1125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Gill Sans SemiBold"/>
                <a:ea typeface="Gill Sans SemiBold"/>
                <a:cs typeface="Gill Sans SemiBold"/>
              </a:rPr>
              <a:t>Compute AOIs</a:t>
            </a:r>
          </a:p>
        </p:txBody>
      </p:sp>
      <p:sp>
        <p:nvSpPr>
          <p:cNvPr id="61" name="Shape 234"/>
          <p:cNvSpPr/>
          <p:nvPr/>
        </p:nvSpPr>
        <p:spPr>
          <a:xfrm>
            <a:off x="7163091" y="3135705"/>
            <a:ext cx="176675" cy="41549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2700" spc="27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badi MT Condensed Extra Bold"/>
                <a:ea typeface="Abadi MT Condensed Extra Bold"/>
                <a:cs typeface="Abadi MT Condensed Extra Bold"/>
              </a:rPr>
              <a:t>3</a:t>
            </a:r>
          </a:p>
        </p:txBody>
      </p:sp>
      <p:sp>
        <p:nvSpPr>
          <p:cNvPr id="62" name="Shape 236"/>
          <p:cNvSpPr/>
          <p:nvPr/>
        </p:nvSpPr>
        <p:spPr>
          <a:xfrm>
            <a:off x="6554887" y="3689719"/>
            <a:ext cx="1400311" cy="17312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sz="1125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Gill Sans SemiBold"/>
                <a:ea typeface="Gill Sans SemiBold"/>
                <a:cs typeface="Gill Sans SemiBold"/>
              </a:rPr>
              <a:t>Compute RPCs</a:t>
            </a:r>
          </a:p>
        </p:txBody>
      </p:sp>
      <p:cxnSp>
        <p:nvCxnSpPr>
          <p:cNvPr id="63" name="Connector 149"/>
          <p:cNvCxnSpPr/>
          <p:nvPr/>
        </p:nvCxnSpPr>
        <p:spPr>
          <a:xfrm>
            <a:off x="3809906" y="1956846"/>
            <a:ext cx="2051115" cy="1838433"/>
          </a:xfrm>
          <a:prstGeom prst="straightConnector1">
            <a:avLst/>
          </a:prstGeom>
          <a:ln w="88900">
            <a:solidFill>
              <a:schemeClr val="bg1">
                <a:lumMod val="75000"/>
              </a:schemeClr>
            </a:solidFill>
            <a:miter lim="400000"/>
            <a:headEnd type="triangle"/>
            <a:tailEnd type="triangle"/>
          </a:ln>
        </p:spPr>
      </p:cxnSp>
      <p:cxnSp>
        <p:nvCxnSpPr>
          <p:cNvPr id="64" name="Connector 152"/>
          <p:cNvCxnSpPr/>
          <p:nvPr/>
        </p:nvCxnSpPr>
        <p:spPr>
          <a:xfrm>
            <a:off x="3664260" y="2142333"/>
            <a:ext cx="1629881" cy="1744533"/>
          </a:xfrm>
          <a:prstGeom prst="straightConnector1">
            <a:avLst/>
          </a:prstGeom>
          <a:ln w="88900">
            <a:solidFill>
              <a:schemeClr val="bg1">
                <a:lumMod val="75000"/>
              </a:schemeClr>
            </a:solidFill>
            <a:miter lim="400000"/>
            <a:headEnd type="triangle"/>
            <a:tailEnd type="triangle"/>
          </a:ln>
        </p:spPr>
      </p:cxnSp>
      <p:sp>
        <p:nvSpPr>
          <p:cNvPr id="65" name="Shape 179"/>
          <p:cNvSpPr/>
          <p:nvPr/>
        </p:nvSpPr>
        <p:spPr>
          <a:xfrm>
            <a:off x="3719651" y="3648047"/>
            <a:ext cx="1071563" cy="17312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0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/>
            </a:pPr>
            <a:r>
              <a:rPr sz="1125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Search catalog </a:t>
            </a:r>
          </a:p>
        </p:txBody>
      </p:sp>
      <p:sp>
        <p:nvSpPr>
          <p:cNvPr id="66" name="Shape 180"/>
          <p:cNvSpPr/>
          <p:nvPr/>
        </p:nvSpPr>
        <p:spPr>
          <a:xfrm>
            <a:off x="4167094" y="3139660"/>
            <a:ext cx="176675" cy="41549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spc="48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sz="2700" spc="27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7" name="Shape 181"/>
          <p:cNvSpPr/>
          <p:nvPr/>
        </p:nvSpPr>
        <p:spPr>
          <a:xfrm>
            <a:off x="4953273" y="2418179"/>
            <a:ext cx="1337165" cy="34624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nl-BE" sz="1125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Gill Sans SemiBold"/>
                <a:ea typeface="Gill Sans SemiBold"/>
                <a:cs typeface="Gill Sans SemiBold"/>
              </a:rPr>
              <a:t>Demande </a:t>
            </a:r>
          </a:p>
          <a:p>
            <a:pPr algn="ctr"/>
            <a:r>
              <a:rPr lang="nl-BE" sz="1125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Gill Sans SemiBold"/>
                <a:ea typeface="Gill Sans SemiBold"/>
                <a:cs typeface="Gill Sans SemiBold"/>
              </a:rPr>
              <a:t>d’orthorectification</a:t>
            </a:r>
            <a:endParaRPr sz="1125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Gill Sans SemiBold"/>
              <a:ea typeface="Gill Sans SemiBold"/>
              <a:cs typeface="Gill Sans SemiBold"/>
            </a:endParaRPr>
          </a:p>
        </p:txBody>
      </p:sp>
      <p:sp>
        <p:nvSpPr>
          <p:cNvPr id="68" name="Shape 182"/>
          <p:cNvSpPr/>
          <p:nvPr/>
        </p:nvSpPr>
        <p:spPr>
          <a:xfrm>
            <a:off x="5512145" y="1998623"/>
            <a:ext cx="176675" cy="41549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2700" spc="27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badi MT Condensed Extra Bold"/>
                <a:ea typeface="Abadi MT Condensed Extra Bold"/>
                <a:cs typeface="Abadi MT Condensed Extra Bold"/>
              </a:rPr>
              <a:t>2</a:t>
            </a:r>
          </a:p>
        </p:txBody>
      </p:sp>
      <p:sp>
        <p:nvSpPr>
          <p:cNvPr id="69" name="Shape 135"/>
          <p:cNvSpPr/>
          <p:nvPr/>
        </p:nvSpPr>
        <p:spPr>
          <a:xfrm>
            <a:off x="94093" y="1987478"/>
            <a:ext cx="2841606" cy="1321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/>
          <a:p>
            <a:pPr algn="ctr" defTabSz="242888"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r>
              <a:rPr lang="nl-BE" sz="1200" spc="10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Orthorectification</a:t>
            </a:r>
            <a:r>
              <a:rPr lang="nl-BE" sz="1200" b="1" spc="10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r>
              <a:rPr lang="nl-BE" sz="1200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d’images brutes stockées dans l’infrastructure </a:t>
            </a:r>
            <a:r>
              <a:rPr lang="nl-BE" sz="1200" spc="10" dirty="0" smtClean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Terradue</a:t>
            </a:r>
            <a:r>
              <a:rPr lang="nl-BE" sz="1200" spc="10" dirty="0">
                <a:latin typeface="Gill Sans Light"/>
                <a:ea typeface="Gill Sans Light"/>
                <a:cs typeface="Gill Sans Light"/>
                <a:sym typeface="Gill Sans Light"/>
              </a:rPr>
              <a:t>, en utilisant </a:t>
            </a:r>
            <a:r>
              <a:rPr lang="nl-BE" sz="1200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un référentiel </a:t>
            </a:r>
            <a:r>
              <a:rPr lang="nl-BE" sz="1200" spc="10" dirty="0">
                <a:latin typeface="Gill Sans Light"/>
                <a:ea typeface="Gill Sans Light"/>
                <a:cs typeface="Gill Sans Light"/>
                <a:sym typeface="Gill Sans Light"/>
              </a:rPr>
              <a:t>géographique </a:t>
            </a:r>
            <a:r>
              <a:rPr lang="nl-BE" sz="1200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3D et une chaine de traitements situés chez </a:t>
            </a:r>
            <a:r>
              <a:rPr lang="nl-BE" sz="1200" spc="10" dirty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Airbus Defense &amp; Space</a:t>
            </a:r>
            <a:r>
              <a:rPr lang="nl-BE" sz="1200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 </a:t>
            </a:r>
            <a:r>
              <a:rPr lang="nl-BE" sz="1200" spc="10" dirty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sans déplacer les données</a:t>
            </a:r>
            <a:endParaRPr lang="nl-BE" sz="1200" spc="10" dirty="0">
              <a:solidFill>
                <a:srgbClr val="0000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algn="ctr" defTabSz="242888"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endParaRPr lang="nl-BE" sz="1013" spc="10" dirty="0"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70" name="Shape 62"/>
          <p:cNvSpPr/>
          <p:nvPr/>
        </p:nvSpPr>
        <p:spPr>
          <a:xfrm>
            <a:off x="1949606" y="435933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fr-BE" sz="1125" dirty="0" smtClean="0">
                <a:solidFill>
                  <a:srgbClr val="FFFFFF"/>
                </a:solidFill>
              </a:rPr>
              <a:t>OTB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71" name="Shape 61"/>
          <p:cNvSpPr/>
          <p:nvPr/>
        </p:nvSpPr>
        <p:spPr>
          <a:xfrm>
            <a:off x="1785608" y="4071879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 smtClean="0">
                <a:solidFill>
                  <a:srgbClr val="FFFFFF"/>
                </a:solidFill>
              </a:rPr>
              <a:t>W</a:t>
            </a:r>
            <a:r>
              <a:rPr lang="fr-BE" sz="1125" dirty="0" smtClean="0">
                <a:solidFill>
                  <a:srgbClr val="FFFFFF"/>
                </a:solidFill>
              </a:rPr>
              <a:t>P</a:t>
            </a:r>
            <a:r>
              <a:rPr sz="1125" dirty="0" smtClean="0">
                <a:solidFill>
                  <a:srgbClr val="FFFFFF"/>
                </a:solidFill>
              </a:rPr>
              <a:t>S</a:t>
            </a:r>
            <a:endParaRPr sz="112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9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135"/>
          <p:cNvSpPr/>
          <p:nvPr/>
        </p:nvSpPr>
        <p:spPr>
          <a:xfrm>
            <a:off x="94093" y="1987478"/>
            <a:ext cx="2841606" cy="1321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/>
          <a:p>
            <a:pPr algn="ctr" defTabSz="242888"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r>
              <a:rPr lang="nl-BE" sz="1200" spc="10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Orthorectification</a:t>
            </a:r>
            <a:r>
              <a:rPr lang="nl-BE" sz="1200" b="1" spc="10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r>
              <a:rPr lang="nl-BE" sz="1200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d’images brutes stockées dans l’infrastructure </a:t>
            </a:r>
            <a:r>
              <a:rPr lang="nl-BE" sz="1200" spc="10" dirty="0" smtClean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Terradue</a:t>
            </a:r>
            <a:r>
              <a:rPr lang="nl-BE" sz="1200" spc="10" dirty="0">
                <a:latin typeface="Gill Sans Light"/>
                <a:ea typeface="Gill Sans Light"/>
                <a:cs typeface="Gill Sans Light"/>
                <a:sym typeface="Gill Sans Light"/>
              </a:rPr>
              <a:t>, en utilisant </a:t>
            </a:r>
            <a:r>
              <a:rPr lang="nl-BE" sz="1200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un référentiel </a:t>
            </a:r>
            <a:r>
              <a:rPr lang="nl-BE" sz="1200" spc="10" dirty="0">
                <a:latin typeface="Gill Sans Light"/>
                <a:ea typeface="Gill Sans Light"/>
                <a:cs typeface="Gill Sans Light"/>
                <a:sym typeface="Gill Sans Light"/>
              </a:rPr>
              <a:t>géographique </a:t>
            </a:r>
            <a:r>
              <a:rPr lang="nl-BE" sz="1200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3D et une chaine de traitements situés chez </a:t>
            </a:r>
            <a:r>
              <a:rPr lang="nl-BE" sz="1200" spc="10" dirty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Airbus Defense &amp; Space</a:t>
            </a:r>
            <a:r>
              <a:rPr lang="nl-BE" sz="1200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 </a:t>
            </a:r>
            <a:r>
              <a:rPr lang="nl-BE" sz="1200" spc="10" dirty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sans déplacer les données</a:t>
            </a:r>
            <a:endParaRPr lang="nl-BE" sz="1200" spc="10" dirty="0">
              <a:solidFill>
                <a:srgbClr val="0000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algn="ctr" defTabSz="242888"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endParaRPr lang="nl-BE" sz="1013" spc="10" dirty="0"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pic>
        <p:nvPicPr>
          <p:cNvPr id="294" name="pasted-image.jpg"/>
          <p:cNvPicPr/>
          <p:nvPr/>
        </p:nvPicPr>
        <p:blipFill>
          <a:blip r:embed="rId2">
            <a:alphaModFix amt="5000"/>
            <a:extLst/>
          </a:blip>
          <a:stretch>
            <a:fillRect/>
          </a:stretch>
        </p:blipFill>
        <p:spPr>
          <a:xfrm>
            <a:off x="1719488" y="418478"/>
            <a:ext cx="6562754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Shape 296"/>
          <p:cNvSpPr/>
          <p:nvPr/>
        </p:nvSpPr>
        <p:spPr>
          <a:xfrm>
            <a:off x="3020188" y="1258516"/>
            <a:ext cx="893758" cy="883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8A433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browser,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everywhere</a:t>
            </a:r>
          </a:p>
        </p:txBody>
      </p:sp>
      <p:pic>
        <p:nvPicPr>
          <p:cNvPr id="297" name="firefox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5998" y="1077315"/>
            <a:ext cx="537873" cy="537872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298" name="Shape 298"/>
          <p:cNvSpPr/>
          <p:nvPr/>
        </p:nvSpPr>
        <p:spPr>
          <a:xfrm>
            <a:off x="5107154" y="3958660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8540A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Rome,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Italy</a:t>
            </a:r>
          </a:p>
        </p:txBody>
      </p:sp>
      <p:sp>
        <p:nvSpPr>
          <p:cNvPr id="299" name="Shape 299"/>
          <p:cNvSpPr/>
          <p:nvPr/>
        </p:nvSpPr>
        <p:spPr>
          <a:xfrm>
            <a:off x="6780560" y="1343045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6AAA8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Toulouse,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France</a:t>
            </a:r>
          </a:p>
        </p:txBody>
      </p:sp>
      <p:sp>
        <p:nvSpPr>
          <p:cNvPr id="300" name="Shape 300"/>
          <p:cNvSpPr/>
          <p:nvPr/>
        </p:nvSpPr>
        <p:spPr>
          <a:xfrm>
            <a:off x="958658" y="4115466"/>
            <a:ext cx="114605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6AAA8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Montpellier,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France</a:t>
            </a:r>
          </a:p>
        </p:txBody>
      </p:sp>
      <p:sp>
        <p:nvSpPr>
          <p:cNvPr id="301" name="Shape 301"/>
          <p:cNvSpPr/>
          <p:nvPr/>
        </p:nvSpPr>
        <p:spPr>
          <a:xfrm>
            <a:off x="6623260" y="126372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sp>
        <p:nvSpPr>
          <p:cNvPr id="302" name="Shape 302"/>
          <p:cNvSpPr/>
          <p:nvPr/>
        </p:nvSpPr>
        <p:spPr>
          <a:xfrm>
            <a:off x="6892251" y="2191073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747C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WPS</a:t>
            </a:r>
          </a:p>
        </p:txBody>
      </p:sp>
      <p:sp>
        <p:nvSpPr>
          <p:cNvPr id="303" name="Shape 303"/>
          <p:cNvSpPr/>
          <p:nvPr/>
        </p:nvSpPr>
        <p:spPr>
          <a:xfrm>
            <a:off x="5689848" y="377957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WPS</a:t>
            </a:r>
          </a:p>
        </p:txBody>
      </p:sp>
      <p:sp>
        <p:nvSpPr>
          <p:cNvPr id="304" name="Shape 304"/>
          <p:cNvSpPr/>
          <p:nvPr/>
        </p:nvSpPr>
        <p:spPr>
          <a:xfrm>
            <a:off x="4912672" y="445836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675">
                <a:solidFill>
                  <a:srgbClr val="FFFFFF"/>
                </a:solidFill>
              </a:rPr>
              <a:t>Download</a:t>
            </a:r>
          </a:p>
        </p:txBody>
      </p:sp>
      <p:sp>
        <p:nvSpPr>
          <p:cNvPr id="305" name="Shape 305"/>
          <p:cNvSpPr/>
          <p:nvPr/>
        </p:nvSpPr>
        <p:spPr>
          <a:xfrm>
            <a:off x="1303083" y="388686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sp>
        <p:nvSpPr>
          <p:cNvPr id="309" name="Shape 309"/>
          <p:cNvSpPr/>
          <p:nvPr/>
        </p:nvSpPr>
        <p:spPr>
          <a:xfrm>
            <a:off x="5275192" y="376202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CSW</a:t>
            </a:r>
          </a:p>
        </p:txBody>
      </p:sp>
      <p:sp>
        <p:nvSpPr>
          <p:cNvPr id="311" name="Shape 311"/>
          <p:cNvSpPr/>
          <p:nvPr/>
        </p:nvSpPr>
        <p:spPr>
          <a:xfrm>
            <a:off x="4956447" y="399217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grpSp>
        <p:nvGrpSpPr>
          <p:cNvPr id="314" name="Group 314"/>
          <p:cNvGrpSpPr/>
          <p:nvPr/>
        </p:nvGrpSpPr>
        <p:grpSpPr>
          <a:xfrm>
            <a:off x="940536" y="5674792"/>
            <a:ext cx="1305149" cy="241257"/>
            <a:chOff x="0" y="0"/>
            <a:chExt cx="2320263" cy="428899"/>
          </a:xfrm>
        </p:grpSpPr>
        <p:sp>
          <p:nvSpPr>
            <p:cNvPr id="312" name="Shape 312"/>
            <p:cNvSpPr/>
            <p:nvPr/>
          </p:nvSpPr>
          <p:spPr>
            <a:xfrm>
              <a:off x="-1" y="0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5747C1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313" name="pasted-image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23547" y="22499"/>
              <a:ext cx="1796717" cy="406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7" name="Group 317"/>
          <p:cNvGrpSpPr/>
          <p:nvPr/>
        </p:nvGrpSpPr>
        <p:grpSpPr>
          <a:xfrm>
            <a:off x="7206405" y="5629157"/>
            <a:ext cx="1400311" cy="334373"/>
            <a:chOff x="0" y="0"/>
            <a:chExt cx="2489440" cy="594439"/>
          </a:xfrm>
        </p:grpSpPr>
        <p:sp>
          <p:nvSpPr>
            <p:cNvPr id="315" name="Shape 315"/>
            <p:cNvSpPr/>
            <p:nvPr/>
          </p:nvSpPr>
          <p:spPr>
            <a:xfrm>
              <a:off x="-1" y="94019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88540A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316" name="pasted-image.jp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57513" y="0"/>
              <a:ext cx="1931928" cy="5944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20" name="Group 320"/>
          <p:cNvGrpSpPr/>
          <p:nvPr/>
        </p:nvGrpSpPr>
        <p:grpSpPr>
          <a:xfrm>
            <a:off x="2614319" y="5659551"/>
            <a:ext cx="1049941" cy="250309"/>
            <a:chOff x="0" y="0"/>
            <a:chExt cx="1866559" cy="444991"/>
          </a:xfrm>
        </p:grpSpPr>
        <p:sp>
          <p:nvSpPr>
            <p:cNvPr id="318" name="Shape 318"/>
            <p:cNvSpPr/>
            <p:nvPr/>
          </p:nvSpPr>
          <p:spPr>
            <a:xfrm>
              <a:off x="-1" y="38591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45954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319" name="logo_cnes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61610" y="0"/>
              <a:ext cx="1304950" cy="42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23" name="Group 323"/>
          <p:cNvGrpSpPr/>
          <p:nvPr/>
        </p:nvGrpSpPr>
        <p:grpSpPr>
          <a:xfrm>
            <a:off x="5581812" y="5681258"/>
            <a:ext cx="1253998" cy="238418"/>
            <a:chOff x="0" y="0"/>
            <a:chExt cx="2229327" cy="423853"/>
          </a:xfrm>
        </p:grpSpPr>
        <p:sp>
          <p:nvSpPr>
            <p:cNvPr id="321" name="Shape 321"/>
            <p:cNvSpPr/>
            <p:nvPr/>
          </p:nvSpPr>
          <p:spPr>
            <a:xfrm>
              <a:off x="-1" y="0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E8A433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322" name="pasted-image.jp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99991" y="30153"/>
              <a:ext cx="1729337" cy="393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26" name="Group 326"/>
          <p:cNvGrpSpPr/>
          <p:nvPr/>
        </p:nvGrpSpPr>
        <p:grpSpPr>
          <a:xfrm>
            <a:off x="4006637" y="5630438"/>
            <a:ext cx="1201657" cy="281932"/>
            <a:chOff x="0" y="0"/>
            <a:chExt cx="2136278" cy="501210"/>
          </a:xfrm>
        </p:grpSpPr>
        <p:sp>
          <p:nvSpPr>
            <p:cNvPr id="324" name="Shape 324"/>
            <p:cNvSpPr/>
            <p:nvPr/>
          </p:nvSpPr>
          <p:spPr>
            <a:xfrm>
              <a:off x="-1" y="87567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308B16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325" name="logo_geomatys_bleu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30951" y="0"/>
              <a:ext cx="1605328" cy="5012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27" name="cloud_simpl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551748" y="4104989"/>
            <a:ext cx="1578585" cy="1578585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28" name="Shape 328"/>
          <p:cNvSpPr/>
          <p:nvPr/>
        </p:nvSpPr>
        <p:spPr>
          <a:xfrm>
            <a:off x="6316754" y="5066136"/>
            <a:ext cx="763298" cy="222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69"/>
              <a:t>Raw images</a:t>
            </a:r>
          </a:p>
        </p:txBody>
      </p:sp>
      <p:pic>
        <p:nvPicPr>
          <p:cNvPr id="329" name="droppedImage.png"/>
          <p:cNvPicPr/>
          <p:nvPr/>
        </p:nvPicPr>
        <p:blipFill>
          <a:blip r:embed="rId10">
            <a:extLst/>
          </a:blip>
          <a:srcRect l="5971" t="10001" r="5923" b="10439"/>
          <a:stretch>
            <a:fillRect/>
          </a:stretch>
        </p:blipFill>
        <p:spPr>
          <a:xfrm>
            <a:off x="6037385" y="5103577"/>
            <a:ext cx="225254" cy="221457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330" name="pleiades.jpe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928921" y="5029451"/>
            <a:ext cx="234317" cy="221457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331" name="javascript-edit(82710)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907151" y="4663206"/>
            <a:ext cx="303286" cy="334738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Shape 332"/>
          <p:cNvSpPr/>
          <p:nvPr/>
        </p:nvSpPr>
        <p:spPr>
          <a:xfrm>
            <a:off x="6285936" y="4713526"/>
            <a:ext cx="633187" cy="22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69"/>
              <a:t>Metadata</a:t>
            </a:r>
          </a:p>
        </p:txBody>
      </p:sp>
      <p:sp>
        <p:nvSpPr>
          <p:cNvPr id="333" name="Shape 333"/>
          <p:cNvSpPr/>
          <p:nvPr/>
        </p:nvSpPr>
        <p:spPr>
          <a:xfrm>
            <a:off x="6509751" y="4885052"/>
            <a:ext cx="160300" cy="222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1069"/>
              <a:t>+</a:t>
            </a:r>
          </a:p>
        </p:txBody>
      </p:sp>
      <p:pic>
        <p:nvPicPr>
          <p:cNvPr id="334" name="cloud_simpl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361954" y="1448501"/>
            <a:ext cx="1578585" cy="1578585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35" name="Shape 335"/>
          <p:cNvSpPr/>
          <p:nvPr/>
        </p:nvSpPr>
        <p:spPr>
          <a:xfrm>
            <a:off x="7626950" y="2149144"/>
            <a:ext cx="126797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>
              <a:defRPr sz="20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125"/>
              <a:t>Reference 3D data</a:t>
            </a:r>
          </a:p>
        </p:txBody>
      </p:sp>
      <p:pic>
        <p:nvPicPr>
          <p:cNvPr id="336" name="javascript-edit(82710)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340627" y="2326703"/>
            <a:ext cx="303287" cy="334738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Shape 342"/>
          <p:cNvSpPr/>
          <p:nvPr/>
        </p:nvSpPr>
        <p:spPr>
          <a:xfrm>
            <a:off x="2606325" y="3311442"/>
            <a:ext cx="1400311" cy="4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/>
            </a:pPr>
            <a:r>
              <a:rPr sz="1125" dirty="0"/>
              <a:t>Stream orthoimage WMS layer</a:t>
            </a:r>
          </a:p>
        </p:txBody>
      </p:sp>
      <p:sp>
        <p:nvSpPr>
          <p:cNvPr id="343" name="Shape 343"/>
          <p:cNvSpPr/>
          <p:nvPr/>
        </p:nvSpPr>
        <p:spPr>
          <a:xfrm>
            <a:off x="3236679" y="2907279"/>
            <a:ext cx="234383" cy="473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spc="48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sz="2700" spc="27" dirty="0"/>
              <a:t>5</a:t>
            </a:r>
          </a:p>
        </p:txBody>
      </p:sp>
      <p:sp>
        <p:nvSpPr>
          <p:cNvPr id="61" name="Shape 183"/>
          <p:cNvSpPr/>
          <p:nvPr/>
        </p:nvSpPr>
        <p:spPr>
          <a:xfrm>
            <a:off x="-317497" y="-18602"/>
            <a:ext cx="4127403" cy="6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 spc="64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sz="3600" spc="36" dirty="0" smtClean="0">
                <a:solidFill>
                  <a:schemeClr val="bg1"/>
                </a:solidFill>
              </a:rPr>
              <a:t>Orthorectif</a:t>
            </a:r>
            <a:r>
              <a:rPr lang="nl-BE" sz="3600" spc="36" dirty="0" smtClean="0">
                <a:solidFill>
                  <a:schemeClr val="bg1"/>
                </a:solidFill>
              </a:rPr>
              <a:t>ication</a:t>
            </a:r>
            <a:endParaRPr sz="3600" spc="36" dirty="0">
              <a:solidFill>
                <a:schemeClr val="bg1"/>
              </a:solidFill>
            </a:endParaRPr>
          </a:p>
        </p:txBody>
      </p:sp>
      <p:sp>
        <p:nvSpPr>
          <p:cNvPr id="62" name="Shape 287"/>
          <p:cNvSpPr/>
          <p:nvPr/>
        </p:nvSpPr>
        <p:spPr>
          <a:xfrm>
            <a:off x="6730135" y="4199508"/>
            <a:ext cx="1400311" cy="34624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sz="1125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Gill Sans SemiBold"/>
                <a:ea typeface="Gill Sans SemiBold"/>
                <a:cs typeface="Gill Sans SemiBold"/>
              </a:rPr>
              <a:t>Apply RPCs to generate orthoimage</a:t>
            </a:r>
          </a:p>
        </p:txBody>
      </p:sp>
      <p:sp>
        <p:nvSpPr>
          <p:cNvPr id="63" name="Shape 288"/>
          <p:cNvSpPr/>
          <p:nvPr/>
        </p:nvSpPr>
        <p:spPr>
          <a:xfrm>
            <a:off x="6515004" y="4164883"/>
            <a:ext cx="176675" cy="41549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2700" spc="27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badi MT Condensed Extra Bold"/>
                <a:ea typeface="Abadi MT Condensed Extra Bold"/>
                <a:cs typeface="Abadi MT Condensed Extra Bold"/>
              </a:rPr>
              <a:t>4</a:t>
            </a:r>
          </a:p>
        </p:txBody>
      </p:sp>
      <p:cxnSp>
        <p:nvCxnSpPr>
          <p:cNvPr id="64" name="Connector 198"/>
          <p:cNvCxnSpPr/>
          <p:nvPr/>
        </p:nvCxnSpPr>
        <p:spPr>
          <a:xfrm flipV="1">
            <a:off x="6037385" y="2661441"/>
            <a:ext cx="1042667" cy="1225425"/>
          </a:xfrm>
          <a:prstGeom prst="straightConnector1">
            <a:avLst/>
          </a:prstGeom>
          <a:ln w="88900">
            <a:solidFill>
              <a:schemeClr val="bg1">
                <a:lumMod val="75000"/>
              </a:schemeClr>
            </a:solidFill>
            <a:miter lim="400000"/>
            <a:headEnd type="triangle"/>
            <a:tailEnd type="triangle"/>
          </a:ln>
        </p:spPr>
      </p:cxnSp>
      <p:sp>
        <p:nvSpPr>
          <p:cNvPr id="65" name="Shape 233"/>
          <p:cNvSpPr/>
          <p:nvPr/>
        </p:nvSpPr>
        <p:spPr>
          <a:xfrm>
            <a:off x="6545851" y="3513421"/>
            <a:ext cx="1400311" cy="17312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sz="1125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Gill Sans SemiBold"/>
                <a:ea typeface="Gill Sans SemiBold"/>
                <a:cs typeface="Gill Sans SemiBold"/>
              </a:rPr>
              <a:t>Compute AOIs</a:t>
            </a:r>
          </a:p>
        </p:txBody>
      </p:sp>
      <p:sp>
        <p:nvSpPr>
          <p:cNvPr id="66" name="Shape 234"/>
          <p:cNvSpPr/>
          <p:nvPr/>
        </p:nvSpPr>
        <p:spPr>
          <a:xfrm>
            <a:off x="7163091" y="3135705"/>
            <a:ext cx="176675" cy="41549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2700" spc="27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badi MT Condensed Extra Bold"/>
                <a:ea typeface="Abadi MT Condensed Extra Bold"/>
                <a:cs typeface="Abadi MT Condensed Extra Bold"/>
              </a:rPr>
              <a:t>3</a:t>
            </a:r>
          </a:p>
        </p:txBody>
      </p:sp>
      <p:sp>
        <p:nvSpPr>
          <p:cNvPr id="67" name="Shape 236"/>
          <p:cNvSpPr/>
          <p:nvPr/>
        </p:nvSpPr>
        <p:spPr>
          <a:xfrm>
            <a:off x="6554887" y="3689719"/>
            <a:ext cx="1400311" cy="17312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sz="1125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Gill Sans SemiBold"/>
                <a:ea typeface="Gill Sans SemiBold"/>
                <a:cs typeface="Gill Sans SemiBold"/>
              </a:rPr>
              <a:t>Compute RPCs</a:t>
            </a:r>
          </a:p>
        </p:txBody>
      </p:sp>
      <p:cxnSp>
        <p:nvCxnSpPr>
          <p:cNvPr id="68" name="Connector 149"/>
          <p:cNvCxnSpPr/>
          <p:nvPr/>
        </p:nvCxnSpPr>
        <p:spPr>
          <a:xfrm>
            <a:off x="3809906" y="1956846"/>
            <a:ext cx="2051115" cy="1838433"/>
          </a:xfrm>
          <a:prstGeom prst="straightConnector1">
            <a:avLst/>
          </a:prstGeom>
          <a:ln w="88900">
            <a:solidFill>
              <a:schemeClr val="bg1">
                <a:lumMod val="75000"/>
              </a:schemeClr>
            </a:solidFill>
            <a:miter lim="400000"/>
            <a:headEnd type="triangle"/>
            <a:tailEnd type="triangle"/>
          </a:ln>
        </p:spPr>
      </p:cxnSp>
      <p:cxnSp>
        <p:nvCxnSpPr>
          <p:cNvPr id="69" name="Connector 152"/>
          <p:cNvCxnSpPr/>
          <p:nvPr/>
        </p:nvCxnSpPr>
        <p:spPr>
          <a:xfrm>
            <a:off x="3664260" y="2142333"/>
            <a:ext cx="1629881" cy="1744533"/>
          </a:xfrm>
          <a:prstGeom prst="straightConnector1">
            <a:avLst/>
          </a:prstGeom>
          <a:ln w="88900">
            <a:solidFill>
              <a:schemeClr val="bg1">
                <a:lumMod val="75000"/>
              </a:schemeClr>
            </a:solidFill>
            <a:miter lim="400000"/>
            <a:headEnd type="triangle"/>
            <a:tailEnd type="triangle"/>
          </a:ln>
        </p:spPr>
      </p:cxnSp>
      <p:sp>
        <p:nvSpPr>
          <p:cNvPr id="70" name="Shape 179"/>
          <p:cNvSpPr/>
          <p:nvPr/>
        </p:nvSpPr>
        <p:spPr>
          <a:xfrm>
            <a:off x="3719651" y="3648047"/>
            <a:ext cx="1071563" cy="17312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0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/>
            </a:pPr>
            <a:r>
              <a:rPr sz="1125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Search catalog </a:t>
            </a:r>
          </a:p>
        </p:txBody>
      </p:sp>
      <p:sp>
        <p:nvSpPr>
          <p:cNvPr id="71" name="Shape 180"/>
          <p:cNvSpPr/>
          <p:nvPr/>
        </p:nvSpPr>
        <p:spPr>
          <a:xfrm>
            <a:off x="4167094" y="3139660"/>
            <a:ext cx="176675" cy="41549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spc="48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sz="2700" spc="27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72" name="Shape 181"/>
          <p:cNvSpPr/>
          <p:nvPr/>
        </p:nvSpPr>
        <p:spPr>
          <a:xfrm>
            <a:off x="4953273" y="2418179"/>
            <a:ext cx="1337165" cy="34624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nl-BE" sz="1125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Gill Sans SemiBold"/>
                <a:ea typeface="Gill Sans SemiBold"/>
                <a:cs typeface="Gill Sans SemiBold"/>
              </a:rPr>
              <a:t>Demande </a:t>
            </a:r>
          </a:p>
          <a:p>
            <a:pPr algn="ctr"/>
            <a:r>
              <a:rPr lang="nl-BE" sz="1125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Gill Sans SemiBold"/>
                <a:ea typeface="Gill Sans SemiBold"/>
                <a:cs typeface="Gill Sans SemiBold"/>
              </a:rPr>
              <a:t>d’orthorectification</a:t>
            </a:r>
            <a:endParaRPr sz="1125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Gill Sans SemiBold"/>
              <a:ea typeface="Gill Sans SemiBold"/>
              <a:cs typeface="Gill Sans SemiBold"/>
            </a:endParaRPr>
          </a:p>
        </p:txBody>
      </p:sp>
      <p:sp>
        <p:nvSpPr>
          <p:cNvPr id="73" name="Shape 182"/>
          <p:cNvSpPr/>
          <p:nvPr/>
        </p:nvSpPr>
        <p:spPr>
          <a:xfrm>
            <a:off x="5512145" y="1998623"/>
            <a:ext cx="176675" cy="41549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2700" spc="27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badi MT Condensed Extra Bold"/>
                <a:ea typeface="Abadi MT Condensed Extra Bold"/>
                <a:cs typeface="Abadi MT Condensed Extra Bold"/>
              </a:rPr>
              <a:t>2</a:t>
            </a:r>
          </a:p>
        </p:txBody>
      </p:sp>
      <p:sp>
        <p:nvSpPr>
          <p:cNvPr id="75" name="Shape 62"/>
          <p:cNvSpPr/>
          <p:nvPr/>
        </p:nvSpPr>
        <p:spPr>
          <a:xfrm>
            <a:off x="1949606" y="435933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fr-BE" sz="1125" dirty="0" smtClean="0">
                <a:solidFill>
                  <a:srgbClr val="FFFFFF"/>
                </a:solidFill>
              </a:rPr>
              <a:t>OTB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76" name="Shape 61"/>
          <p:cNvSpPr/>
          <p:nvPr/>
        </p:nvSpPr>
        <p:spPr>
          <a:xfrm>
            <a:off x="1785608" y="4071879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 smtClean="0">
                <a:solidFill>
                  <a:srgbClr val="FFFFFF"/>
                </a:solidFill>
              </a:rPr>
              <a:t>W</a:t>
            </a:r>
            <a:r>
              <a:rPr lang="fr-BE" sz="1125" dirty="0" smtClean="0">
                <a:solidFill>
                  <a:srgbClr val="FFFFFF"/>
                </a:solidFill>
              </a:rPr>
              <a:t>P</a:t>
            </a:r>
            <a:r>
              <a:rPr sz="1125" dirty="0" smtClean="0">
                <a:solidFill>
                  <a:srgbClr val="FFFFFF"/>
                </a:solidFill>
              </a:rPr>
              <a:t>S</a:t>
            </a:r>
            <a:endParaRPr sz="112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pasted-image.jpg"/>
          <p:cNvPicPr/>
          <p:nvPr/>
        </p:nvPicPr>
        <p:blipFill>
          <a:blip r:embed="rId2">
            <a:alphaModFix amt="5000"/>
            <a:extLst/>
          </a:blip>
          <a:stretch>
            <a:fillRect/>
          </a:stretch>
        </p:blipFill>
        <p:spPr>
          <a:xfrm>
            <a:off x="1719488" y="418478"/>
            <a:ext cx="6562754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Shape 354"/>
          <p:cNvSpPr/>
          <p:nvPr/>
        </p:nvSpPr>
        <p:spPr>
          <a:xfrm>
            <a:off x="3020188" y="1258516"/>
            <a:ext cx="893758" cy="883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8A433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browser,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everywhere</a:t>
            </a:r>
          </a:p>
        </p:txBody>
      </p:sp>
      <p:pic>
        <p:nvPicPr>
          <p:cNvPr id="355" name="firefox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5998" y="1077315"/>
            <a:ext cx="537873" cy="537872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356" name="Shape 356"/>
          <p:cNvSpPr/>
          <p:nvPr/>
        </p:nvSpPr>
        <p:spPr>
          <a:xfrm>
            <a:off x="5107154" y="3958660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8540A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Rome,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Italy</a:t>
            </a:r>
          </a:p>
        </p:txBody>
      </p:sp>
      <p:sp>
        <p:nvSpPr>
          <p:cNvPr id="357" name="Shape 357"/>
          <p:cNvSpPr/>
          <p:nvPr/>
        </p:nvSpPr>
        <p:spPr>
          <a:xfrm>
            <a:off x="6780560" y="1343045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6AAA8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Toulouse,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France</a:t>
            </a:r>
          </a:p>
        </p:txBody>
      </p:sp>
      <p:sp>
        <p:nvSpPr>
          <p:cNvPr id="358" name="Shape 358"/>
          <p:cNvSpPr/>
          <p:nvPr/>
        </p:nvSpPr>
        <p:spPr>
          <a:xfrm>
            <a:off x="958658" y="4115466"/>
            <a:ext cx="114605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6AAA8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Montpellier,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France</a:t>
            </a:r>
          </a:p>
        </p:txBody>
      </p:sp>
      <p:sp>
        <p:nvSpPr>
          <p:cNvPr id="359" name="Shape 359"/>
          <p:cNvSpPr/>
          <p:nvPr/>
        </p:nvSpPr>
        <p:spPr>
          <a:xfrm>
            <a:off x="6623260" y="126372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sp>
        <p:nvSpPr>
          <p:cNvPr id="360" name="Shape 360"/>
          <p:cNvSpPr/>
          <p:nvPr/>
        </p:nvSpPr>
        <p:spPr>
          <a:xfrm>
            <a:off x="6892251" y="2191073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747C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WPS</a:t>
            </a:r>
          </a:p>
        </p:txBody>
      </p:sp>
      <p:sp>
        <p:nvSpPr>
          <p:cNvPr id="361" name="Shape 361"/>
          <p:cNvSpPr/>
          <p:nvPr/>
        </p:nvSpPr>
        <p:spPr>
          <a:xfrm>
            <a:off x="5689848" y="377957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WPS</a:t>
            </a:r>
          </a:p>
        </p:txBody>
      </p:sp>
      <p:sp>
        <p:nvSpPr>
          <p:cNvPr id="362" name="Shape 362"/>
          <p:cNvSpPr/>
          <p:nvPr/>
        </p:nvSpPr>
        <p:spPr>
          <a:xfrm>
            <a:off x="4912672" y="445836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675">
                <a:solidFill>
                  <a:srgbClr val="FFFFFF"/>
                </a:solidFill>
              </a:rPr>
              <a:t>Download</a:t>
            </a:r>
          </a:p>
        </p:txBody>
      </p:sp>
      <p:sp>
        <p:nvSpPr>
          <p:cNvPr id="363" name="Shape 363"/>
          <p:cNvSpPr/>
          <p:nvPr/>
        </p:nvSpPr>
        <p:spPr>
          <a:xfrm>
            <a:off x="1303083" y="388686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cxnSp>
        <p:nvCxnSpPr>
          <p:cNvPr id="364" name="Connector 364"/>
          <p:cNvCxnSpPr/>
          <p:nvPr/>
        </p:nvCxnSpPr>
        <p:spPr>
          <a:xfrm>
            <a:off x="3774384" y="2042525"/>
            <a:ext cx="2132767" cy="1737053"/>
          </a:xfrm>
          <a:prstGeom prst="straightConnector1">
            <a:avLst/>
          </a:prstGeom>
          <a:ln w="88900">
            <a:solidFill/>
            <a:miter lim="400000"/>
            <a:tailEnd type="triangle"/>
          </a:ln>
        </p:spPr>
      </p:cxnSp>
      <p:pic>
        <p:nvPicPr>
          <p:cNvPr id="366" name="pleiades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454083">
            <a:off x="6229585" y="4080781"/>
            <a:ext cx="206207" cy="194890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67" name="Shape 367"/>
          <p:cNvSpPr/>
          <p:nvPr/>
        </p:nvSpPr>
        <p:spPr>
          <a:xfrm>
            <a:off x="6535523" y="4080122"/>
            <a:ext cx="618841" cy="19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900"/>
              <a:t>Orthoimage</a:t>
            </a:r>
          </a:p>
        </p:txBody>
      </p:sp>
      <p:sp>
        <p:nvSpPr>
          <p:cNvPr id="368" name="Shape 368"/>
          <p:cNvSpPr/>
          <p:nvPr/>
        </p:nvSpPr>
        <p:spPr>
          <a:xfrm>
            <a:off x="5275192" y="376202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CSW</a:t>
            </a:r>
          </a:p>
        </p:txBody>
      </p:sp>
      <p:sp>
        <p:nvSpPr>
          <p:cNvPr id="369" name="Shape 369"/>
          <p:cNvSpPr/>
          <p:nvPr/>
        </p:nvSpPr>
        <p:spPr>
          <a:xfrm>
            <a:off x="4956447" y="399217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grpSp>
        <p:nvGrpSpPr>
          <p:cNvPr id="372" name="Group 372"/>
          <p:cNvGrpSpPr/>
          <p:nvPr/>
        </p:nvGrpSpPr>
        <p:grpSpPr>
          <a:xfrm>
            <a:off x="940536" y="5674792"/>
            <a:ext cx="1305149" cy="241257"/>
            <a:chOff x="0" y="0"/>
            <a:chExt cx="2320263" cy="428899"/>
          </a:xfrm>
        </p:grpSpPr>
        <p:sp>
          <p:nvSpPr>
            <p:cNvPr id="370" name="Shape 370"/>
            <p:cNvSpPr/>
            <p:nvPr/>
          </p:nvSpPr>
          <p:spPr>
            <a:xfrm>
              <a:off x="-1" y="0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5747C1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371" name="pasted-image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23547" y="22499"/>
              <a:ext cx="1796717" cy="406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75" name="Group 375"/>
          <p:cNvGrpSpPr/>
          <p:nvPr/>
        </p:nvGrpSpPr>
        <p:grpSpPr>
          <a:xfrm>
            <a:off x="7206405" y="5629157"/>
            <a:ext cx="1400311" cy="334373"/>
            <a:chOff x="0" y="0"/>
            <a:chExt cx="2489440" cy="594439"/>
          </a:xfrm>
        </p:grpSpPr>
        <p:sp>
          <p:nvSpPr>
            <p:cNvPr id="373" name="Shape 373"/>
            <p:cNvSpPr/>
            <p:nvPr/>
          </p:nvSpPr>
          <p:spPr>
            <a:xfrm>
              <a:off x="-1" y="94019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88540A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374" name="pasted-image.jp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57513" y="0"/>
              <a:ext cx="1931928" cy="5944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78" name="Group 378"/>
          <p:cNvGrpSpPr/>
          <p:nvPr/>
        </p:nvGrpSpPr>
        <p:grpSpPr>
          <a:xfrm>
            <a:off x="2614319" y="5659551"/>
            <a:ext cx="1049941" cy="250309"/>
            <a:chOff x="0" y="0"/>
            <a:chExt cx="1866559" cy="444991"/>
          </a:xfrm>
        </p:grpSpPr>
        <p:sp>
          <p:nvSpPr>
            <p:cNvPr id="376" name="Shape 376"/>
            <p:cNvSpPr/>
            <p:nvPr/>
          </p:nvSpPr>
          <p:spPr>
            <a:xfrm>
              <a:off x="-1" y="38591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45954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377" name="logo_cnes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61610" y="0"/>
              <a:ext cx="1304950" cy="42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1" name="Group 381"/>
          <p:cNvGrpSpPr/>
          <p:nvPr/>
        </p:nvGrpSpPr>
        <p:grpSpPr>
          <a:xfrm>
            <a:off x="5581812" y="5681258"/>
            <a:ext cx="1253998" cy="238418"/>
            <a:chOff x="0" y="0"/>
            <a:chExt cx="2229327" cy="423853"/>
          </a:xfrm>
        </p:grpSpPr>
        <p:sp>
          <p:nvSpPr>
            <p:cNvPr id="379" name="Shape 379"/>
            <p:cNvSpPr/>
            <p:nvPr/>
          </p:nvSpPr>
          <p:spPr>
            <a:xfrm>
              <a:off x="-1" y="0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E8A433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380" name="pasted-image.jp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99991" y="30153"/>
              <a:ext cx="1729337" cy="393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4" name="Group 384"/>
          <p:cNvGrpSpPr/>
          <p:nvPr/>
        </p:nvGrpSpPr>
        <p:grpSpPr>
          <a:xfrm>
            <a:off x="4006637" y="5630438"/>
            <a:ext cx="1201657" cy="281932"/>
            <a:chOff x="0" y="0"/>
            <a:chExt cx="2136278" cy="501210"/>
          </a:xfrm>
        </p:grpSpPr>
        <p:sp>
          <p:nvSpPr>
            <p:cNvPr id="382" name="Shape 382"/>
            <p:cNvSpPr/>
            <p:nvPr/>
          </p:nvSpPr>
          <p:spPr>
            <a:xfrm>
              <a:off x="-1" y="87567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308B16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383" name="logo_geomatys_bleu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30951" y="0"/>
              <a:ext cx="1605328" cy="5012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5" name="cloud_simpl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551748" y="4104989"/>
            <a:ext cx="1578585" cy="1578585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86" name="Shape 386"/>
          <p:cNvSpPr/>
          <p:nvPr/>
        </p:nvSpPr>
        <p:spPr>
          <a:xfrm>
            <a:off x="6316754" y="5066136"/>
            <a:ext cx="763298" cy="222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69"/>
              <a:t>Raw images</a:t>
            </a:r>
          </a:p>
        </p:txBody>
      </p:sp>
      <p:pic>
        <p:nvPicPr>
          <p:cNvPr id="387" name="droppedImage.png"/>
          <p:cNvPicPr/>
          <p:nvPr/>
        </p:nvPicPr>
        <p:blipFill>
          <a:blip r:embed="rId11">
            <a:extLst/>
          </a:blip>
          <a:srcRect l="5971" t="10001" r="5923" b="10439"/>
          <a:stretch>
            <a:fillRect/>
          </a:stretch>
        </p:blipFill>
        <p:spPr>
          <a:xfrm>
            <a:off x="6037385" y="5103577"/>
            <a:ext cx="225254" cy="221457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388" name="pleiades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28921" y="5029451"/>
            <a:ext cx="234317" cy="221457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389" name="javascript-edit(82710)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907151" y="4663206"/>
            <a:ext cx="303286" cy="334738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Shape 390"/>
          <p:cNvSpPr/>
          <p:nvPr/>
        </p:nvSpPr>
        <p:spPr>
          <a:xfrm>
            <a:off x="6285936" y="4713526"/>
            <a:ext cx="633187" cy="22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69"/>
              <a:t>Metadata</a:t>
            </a:r>
          </a:p>
        </p:txBody>
      </p:sp>
      <p:sp>
        <p:nvSpPr>
          <p:cNvPr id="391" name="Shape 391"/>
          <p:cNvSpPr/>
          <p:nvPr/>
        </p:nvSpPr>
        <p:spPr>
          <a:xfrm>
            <a:off x="6509751" y="4885052"/>
            <a:ext cx="160300" cy="222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1069"/>
              <a:t>+</a:t>
            </a:r>
          </a:p>
        </p:txBody>
      </p:sp>
      <p:pic>
        <p:nvPicPr>
          <p:cNvPr id="392" name="cloud_simpl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361954" y="1448501"/>
            <a:ext cx="1578585" cy="1578585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93" name="Shape 393"/>
          <p:cNvSpPr/>
          <p:nvPr/>
        </p:nvSpPr>
        <p:spPr>
          <a:xfrm>
            <a:off x="7626950" y="2149144"/>
            <a:ext cx="126797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>
              <a:defRPr sz="20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125"/>
              <a:t>Reference 3D data</a:t>
            </a:r>
          </a:p>
        </p:txBody>
      </p:sp>
      <p:pic>
        <p:nvPicPr>
          <p:cNvPr id="394" name="javascript-edit(82710)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340627" y="2326703"/>
            <a:ext cx="303287" cy="334738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Shape 396"/>
          <p:cNvSpPr/>
          <p:nvPr/>
        </p:nvSpPr>
        <p:spPr>
          <a:xfrm>
            <a:off x="3479759" y="3295848"/>
            <a:ext cx="1728535" cy="4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/>
            </a:pPr>
            <a:r>
              <a:rPr lang="nl-BE" sz="1125" dirty="0" smtClean="0"/>
              <a:t>Evalue la qualité d’une image orthorectifiée</a:t>
            </a:r>
            <a:endParaRPr sz="1125" dirty="0"/>
          </a:p>
        </p:txBody>
      </p:sp>
      <p:sp>
        <p:nvSpPr>
          <p:cNvPr id="397" name="Shape 397"/>
          <p:cNvSpPr/>
          <p:nvPr/>
        </p:nvSpPr>
        <p:spPr>
          <a:xfrm>
            <a:off x="4188105" y="2852914"/>
            <a:ext cx="234383" cy="473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spc="48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sz="2700" spc="27" dirty="0"/>
              <a:t>6</a:t>
            </a:r>
          </a:p>
        </p:txBody>
      </p:sp>
      <p:sp>
        <p:nvSpPr>
          <p:cNvPr id="51" name="Shape 183"/>
          <p:cNvSpPr/>
          <p:nvPr/>
        </p:nvSpPr>
        <p:spPr>
          <a:xfrm>
            <a:off x="-317497" y="-18602"/>
            <a:ext cx="5592689" cy="6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 spc="64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lang="nl-BE" sz="3600" spc="36" dirty="0" smtClean="0">
                <a:solidFill>
                  <a:schemeClr val="bg1"/>
                </a:solidFill>
              </a:rPr>
              <a:t>Evaluation de la qualité</a:t>
            </a:r>
            <a:endParaRPr sz="3600" spc="36" dirty="0">
              <a:solidFill>
                <a:schemeClr val="bg1"/>
              </a:solidFill>
            </a:endParaRPr>
          </a:p>
        </p:txBody>
      </p:sp>
      <p:sp>
        <p:nvSpPr>
          <p:cNvPr id="52" name="Shape 135"/>
          <p:cNvSpPr/>
          <p:nvPr/>
        </p:nvSpPr>
        <p:spPr>
          <a:xfrm>
            <a:off x="94093" y="1615187"/>
            <a:ext cx="2841606" cy="1321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/>
          <a:p>
            <a:pPr defTabSz="242888"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r>
              <a:rPr lang="nl-BE" sz="1200" spc="10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Evaluation de la qualité </a:t>
            </a:r>
            <a:r>
              <a:rPr lang="nl-BE" sz="1200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d’images </a:t>
            </a:r>
            <a:r>
              <a:rPr lang="nl-BE" sz="1200" spc="10" dirty="0" smtClean="0">
                <a:latin typeface="Gill Sans SemiBold"/>
                <a:ea typeface="Gill Sans Light"/>
                <a:cs typeface="Gill Sans SemiBold"/>
                <a:sym typeface="Gill Sans Light"/>
              </a:rPr>
              <a:t>orthorectifiées</a:t>
            </a:r>
            <a:r>
              <a:rPr lang="nl-BE" sz="1200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 stockées dans l’infrastructure </a:t>
            </a:r>
            <a:r>
              <a:rPr lang="nl-BE" sz="1200" spc="10" dirty="0" smtClean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Terradue</a:t>
            </a:r>
            <a:r>
              <a:rPr lang="nl-BE" sz="1200" spc="10" dirty="0">
                <a:latin typeface="Gill Sans Light"/>
                <a:ea typeface="Gill Sans Light"/>
                <a:cs typeface="Gill Sans Light"/>
                <a:sym typeface="Gill Sans Light"/>
              </a:rPr>
              <a:t>, en utilisant </a:t>
            </a:r>
            <a:r>
              <a:rPr lang="nl-BE" sz="1200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un référentiel géographique et une chaine de traitements situés chez </a:t>
            </a:r>
            <a:r>
              <a:rPr lang="nl-BE" sz="1200" spc="10" dirty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Airbus Defense &amp; Space</a:t>
            </a:r>
            <a:r>
              <a:rPr lang="nl-BE" sz="1200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 </a:t>
            </a:r>
            <a:r>
              <a:rPr lang="nl-BE" sz="1200" spc="10" dirty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sans déplacer les données</a:t>
            </a:r>
            <a:endParaRPr lang="nl-BE" sz="1200" spc="10" dirty="0">
              <a:solidFill>
                <a:srgbClr val="0000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algn="ctr" defTabSz="242888"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endParaRPr lang="nl-BE" sz="1013" spc="10" dirty="0"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54" name="Shape 62"/>
          <p:cNvSpPr/>
          <p:nvPr/>
        </p:nvSpPr>
        <p:spPr>
          <a:xfrm>
            <a:off x="1949606" y="435933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fr-BE" sz="1125" dirty="0" smtClean="0">
                <a:solidFill>
                  <a:srgbClr val="FFFFFF"/>
                </a:solidFill>
              </a:rPr>
              <a:t>OTB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55" name="Shape 61"/>
          <p:cNvSpPr/>
          <p:nvPr/>
        </p:nvSpPr>
        <p:spPr>
          <a:xfrm>
            <a:off x="1785608" y="4071879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 smtClean="0">
                <a:solidFill>
                  <a:srgbClr val="FFFFFF"/>
                </a:solidFill>
              </a:rPr>
              <a:t>W</a:t>
            </a:r>
            <a:r>
              <a:rPr lang="fr-BE" sz="1125" dirty="0" smtClean="0">
                <a:solidFill>
                  <a:srgbClr val="FFFFFF"/>
                </a:solidFill>
              </a:rPr>
              <a:t>P</a:t>
            </a:r>
            <a:r>
              <a:rPr sz="1125" dirty="0" smtClean="0">
                <a:solidFill>
                  <a:srgbClr val="FFFFFF"/>
                </a:solidFill>
              </a:rPr>
              <a:t>S</a:t>
            </a:r>
            <a:endParaRPr sz="112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9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pasted-image.jpg"/>
          <p:cNvPicPr/>
          <p:nvPr/>
        </p:nvPicPr>
        <p:blipFill>
          <a:blip r:embed="rId2">
            <a:alphaModFix amt="5000"/>
            <a:extLst/>
          </a:blip>
          <a:stretch>
            <a:fillRect/>
          </a:stretch>
        </p:blipFill>
        <p:spPr>
          <a:xfrm>
            <a:off x="1719488" y="418478"/>
            <a:ext cx="6562754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Shape 402"/>
          <p:cNvSpPr/>
          <p:nvPr/>
        </p:nvSpPr>
        <p:spPr>
          <a:xfrm>
            <a:off x="3020188" y="1258516"/>
            <a:ext cx="893758" cy="883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8A433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browser,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everywhere</a:t>
            </a:r>
          </a:p>
        </p:txBody>
      </p:sp>
      <p:pic>
        <p:nvPicPr>
          <p:cNvPr id="403" name="firefox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5998" y="1077315"/>
            <a:ext cx="537873" cy="537872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404" name="Shape 404"/>
          <p:cNvSpPr/>
          <p:nvPr/>
        </p:nvSpPr>
        <p:spPr>
          <a:xfrm>
            <a:off x="5107154" y="3958660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8540A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Rome,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Italy</a:t>
            </a:r>
          </a:p>
        </p:txBody>
      </p:sp>
      <p:sp>
        <p:nvSpPr>
          <p:cNvPr id="405" name="Shape 405"/>
          <p:cNvSpPr/>
          <p:nvPr/>
        </p:nvSpPr>
        <p:spPr>
          <a:xfrm>
            <a:off x="6780560" y="1343045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6AAA8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Toulouse,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France</a:t>
            </a:r>
          </a:p>
        </p:txBody>
      </p:sp>
      <p:sp>
        <p:nvSpPr>
          <p:cNvPr id="406" name="Shape 406"/>
          <p:cNvSpPr/>
          <p:nvPr/>
        </p:nvSpPr>
        <p:spPr>
          <a:xfrm>
            <a:off x="958658" y="4115466"/>
            <a:ext cx="114605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6AAA8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Montpellier,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France</a:t>
            </a:r>
          </a:p>
        </p:txBody>
      </p:sp>
      <p:sp>
        <p:nvSpPr>
          <p:cNvPr id="407" name="Shape 407"/>
          <p:cNvSpPr/>
          <p:nvPr/>
        </p:nvSpPr>
        <p:spPr>
          <a:xfrm>
            <a:off x="6623260" y="126372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sp>
        <p:nvSpPr>
          <p:cNvPr id="408" name="Shape 408"/>
          <p:cNvSpPr/>
          <p:nvPr/>
        </p:nvSpPr>
        <p:spPr>
          <a:xfrm>
            <a:off x="6892251" y="2191073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747C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WPS</a:t>
            </a:r>
          </a:p>
        </p:txBody>
      </p:sp>
      <p:sp>
        <p:nvSpPr>
          <p:cNvPr id="409" name="Shape 409"/>
          <p:cNvSpPr/>
          <p:nvPr/>
        </p:nvSpPr>
        <p:spPr>
          <a:xfrm>
            <a:off x="5689848" y="377957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WPS</a:t>
            </a:r>
          </a:p>
        </p:txBody>
      </p:sp>
      <p:sp>
        <p:nvSpPr>
          <p:cNvPr id="410" name="Shape 410"/>
          <p:cNvSpPr/>
          <p:nvPr/>
        </p:nvSpPr>
        <p:spPr>
          <a:xfrm>
            <a:off x="4912672" y="445836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675">
                <a:solidFill>
                  <a:srgbClr val="FFFFFF"/>
                </a:solidFill>
              </a:rPr>
              <a:t>Download</a:t>
            </a:r>
          </a:p>
        </p:txBody>
      </p:sp>
      <p:sp>
        <p:nvSpPr>
          <p:cNvPr id="411" name="Shape 411"/>
          <p:cNvSpPr/>
          <p:nvPr/>
        </p:nvSpPr>
        <p:spPr>
          <a:xfrm>
            <a:off x="1303083" y="388686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cxnSp>
        <p:nvCxnSpPr>
          <p:cNvPr id="412" name="Connector 412"/>
          <p:cNvCxnSpPr>
            <a:stCxn id="409" idx="0"/>
            <a:endCxn id="408" idx="0"/>
          </p:cNvCxnSpPr>
          <p:nvPr/>
        </p:nvCxnSpPr>
        <p:spPr>
          <a:xfrm flipV="1">
            <a:off x="5918448" y="2419673"/>
            <a:ext cx="1202403" cy="1588506"/>
          </a:xfrm>
          <a:prstGeom prst="straightConnector1">
            <a:avLst/>
          </a:prstGeom>
          <a:ln w="88900">
            <a:solidFill/>
            <a:miter lim="400000"/>
            <a:headEnd type="triangle"/>
            <a:tailEnd type="triangle"/>
          </a:ln>
        </p:spPr>
      </p:cxnSp>
      <p:cxnSp>
        <p:nvCxnSpPr>
          <p:cNvPr id="413" name="Connector 413"/>
          <p:cNvCxnSpPr>
            <a:stCxn id="402" idx="0"/>
            <a:endCxn id="409" idx="0"/>
          </p:cNvCxnSpPr>
          <p:nvPr/>
        </p:nvCxnSpPr>
        <p:spPr>
          <a:xfrm>
            <a:off x="3467067" y="1700424"/>
            <a:ext cx="2451382" cy="2307755"/>
          </a:xfrm>
          <a:prstGeom prst="straightConnector1">
            <a:avLst/>
          </a:prstGeom>
          <a:ln w="88900">
            <a:solidFill>
              <a:schemeClr val="bg1">
                <a:lumMod val="75000"/>
              </a:schemeClr>
            </a:solidFill>
            <a:miter lim="400000"/>
            <a:headEnd type="triangle"/>
            <a:tailEnd type="triangle"/>
          </a:ln>
        </p:spPr>
      </p:cxnSp>
      <p:pic>
        <p:nvPicPr>
          <p:cNvPr id="415" name="pleiades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454083">
            <a:off x="6229585" y="4080781"/>
            <a:ext cx="206207" cy="194890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416" name="Shape 416"/>
          <p:cNvSpPr/>
          <p:nvPr/>
        </p:nvSpPr>
        <p:spPr>
          <a:xfrm>
            <a:off x="6535523" y="4080122"/>
            <a:ext cx="618841" cy="19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900"/>
              <a:t>Orthoimage</a:t>
            </a:r>
          </a:p>
        </p:txBody>
      </p:sp>
      <p:sp>
        <p:nvSpPr>
          <p:cNvPr id="417" name="Shape 417"/>
          <p:cNvSpPr/>
          <p:nvPr/>
        </p:nvSpPr>
        <p:spPr>
          <a:xfrm>
            <a:off x="5275192" y="376202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CSW</a:t>
            </a:r>
          </a:p>
        </p:txBody>
      </p:sp>
      <p:sp>
        <p:nvSpPr>
          <p:cNvPr id="418" name="Shape 418"/>
          <p:cNvSpPr/>
          <p:nvPr/>
        </p:nvSpPr>
        <p:spPr>
          <a:xfrm>
            <a:off x="4956447" y="399217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grpSp>
        <p:nvGrpSpPr>
          <p:cNvPr id="421" name="Group 421"/>
          <p:cNvGrpSpPr/>
          <p:nvPr/>
        </p:nvGrpSpPr>
        <p:grpSpPr>
          <a:xfrm>
            <a:off x="940536" y="5674792"/>
            <a:ext cx="1305149" cy="241257"/>
            <a:chOff x="0" y="0"/>
            <a:chExt cx="2320263" cy="428899"/>
          </a:xfrm>
        </p:grpSpPr>
        <p:sp>
          <p:nvSpPr>
            <p:cNvPr id="419" name="Shape 419"/>
            <p:cNvSpPr/>
            <p:nvPr/>
          </p:nvSpPr>
          <p:spPr>
            <a:xfrm>
              <a:off x="-1" y="0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5747C1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420" name="pasted-image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23547" y="22499"/>
              <a:ext cx="1796717" cy="406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24" name="Group 424"/>
          <p:cNvGrpSpPr/>
          <p:nvPr/>
        </p:nvGrpSpPr>
        <p:grpSpPr>
          <a:xfrm>
            <a:off x="7206405" y="5629157"/>
            <a:ext cx="1400311" cy="334373"/>
            <a:chOff x="0" y="0"/>
            <a:chExt cx="2489440" cy="594439"/>
          </a:xfrm>
        </p:grpSpPr>
        <p:sp>
          <p:nvSpPr>
            <p:cNvPr id="422" name="Shape 422"/>
            <p:cNvSpPr/>
            <p:nvPr/>
          </p:nvSpPr>
          <p:spPr>
            <a:xfrm>
              <a:off x="-1" y="94019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88540A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423" name="pasted-image.jp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57513" y="0"/>
              <a:ext cx="1931928" cy="5944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27" name="Group 427"/>
          <p:cNvGrpSpPr/>
          <p:nvPr/>
        </p:nvGrpSpPr>
        <p:grpSpPr>
          <a:xfrm>
            <a:off x="2614319" y="5659551"/>
            <a:ext cx="1049941" cy="250309"/>
            <a:chOff x="0" y="0"/>
            <a:chExt cx="1866559" cy="444991"/>
          </a:xfrm>
        </p:grpSpPr>
        <p:sp>
          <p:nvSpPr>
            <p:cNvPr id="425" name="Shape 425"/>
            <p:cNvSpPr/>
            <p:nvPr/>
          </p:nvSpPr>
          <p:spPr>
            <a:xfrm>
              <a:off x="-1" y="38591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45954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426" name="logo_cnes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61610" y="0"/>
              <a:ext cx="1304950" cy="42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30" name="Group 430"/>
          <p:cNvGrpSpPr/>
          <p:nvPr/>
        </p:nvGrpSpPr>
        <p:grpSpPr>
          <a:xfrm>
            <a:off x="5581812" y="5681258"/>
            <a:ext cx="1253998" cy="238418"/>
            <a:chOff x="0" y="0"/>
            <a:chExt cx="2229327" cy="423853"/>
          </a:xfrm>
        </p:grpSpPr>
        <p:sp>
          <p:nvSpPr>
            <p:cNvPr id="428" name="Shape 428"/>
            <p:cNvSpPr/>
            <p:nvPr/>
          </p:nvSpPr>
          <p:spPr>
            <a:xfrm>
              <a:off x="-1" y="0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E8A433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429" name="pasted-image.jp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99991" y="30153"/>
              <a:ext cx="1729337" cy="393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33" name="Group 433"/>
          <p:cNvGrpSpPr/>
          <p:nvPr/>
        </p:nvGrpSpPr>
        <p:grpSpPr>
          <a:xfrm>
            <a:off x="4006637" y="5630438"/>
            <a:ext cx="1201657" cy="281932"/>
            <a:chOff x="0" y="0"/>
            <a:chExt cx="2136278" cy="501210"/>
          </a:xfrm>
        </p:grpSpPr>
        <p:sp>
          <p:nvSpPr>
            <p:cNvPr id="431" name="Shape 431"/>
            <p:cNvSpPr/>
            <p:nvPr/>
          </p:nvSpPr>
          <p:spPr>
            <a:xfrm>
              <a:off x="-1" y="87567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308B16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432" name="logo_geomatys_bleu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30951" y="0"/>
              <a:ext cx="1605328" cy="5012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34" name="cloud_simpl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551748" y="4104989"/>
            <a:ext cx="1578585" cy="1578585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435" name="Shape 435"/>
          <p:cNvSpPr/>
          <p:nvPr/>
        </p:nvSpPr>
        <p:spPr>
          <a:xfrm>
            <a:off x="6316754" y="5066136"/>
            <a:ext cx="763298" cy="222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69"/>
              <a:t>Raw images</a:t>
            </a:r>
          </a:p>
        </p:txBody>
      </p:sp>
      <p:pic>
        <p:nvPicPr>
          <p:cNvPr id="436" name="droppedImage.png"/>
          <p:cNvPicPr/>
          <p:nvPr/>
        </p:nvPicPr>
        <p:blipFill>
          <a:blip r:embed="rId11">
            <a:extLst/>
          </a:blip>
          <a:srcRect l="5971" t="10001" r="5923" b="10439"/>
          <a:stretch>
            <a:fillRect/>
          </a:stretch>
        </p:blipFill>
        <p:spPr>
          <a:xfrm>
            <a:off x="6037385" y="5103577"/>
            <a:ext cx="225254" cy="221457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437" name="pleiades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28921" y="5029451"/>
            <a:ext cx="234317" cy="221457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438" name="javascript-edit(82710)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907151" y="4663206"/>
            <a:ext cx="303286" cy="334738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Shape 439"/>
          <p:cNvSpPr/>
          <p:nvPr/>
        </p:nvSpPr>
        <p:spPr>
          <a:xfrm>
            <a:off x="6285936" y="4713526"/>
            <a:ext cx="633187" cy="22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69"/>
              <a:t>Metadata</a:t>
            </a:r>
          </a:p>
        </p:txBody>
      </p:sp>
      <p:sp>
        <p:nvSpPr>
          <p:cNvPr id="440" name="Shape 440"/>
          <p:cNvSpPr/>
          <p:nvPr/>
        </p:nvSpPr>
        <p:spPr>
          <a:xfrm>
            <a:off x="6509751" y="4885052"/>
            <a:ext cx="160300" cy="222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1069"/>
              <a:t>+</a:t>
            </a:r>
          </a:p>
        </p:txBody>
      </p:sp>
      <p:pic>
        <p:nvPicPr>
          <p:cNvPr id="441" name="cloud_simpl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361954" y="1448501"/>
            <a:ext cx="1578585" cy="1578585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442" name="Shape 442"/>
          <p:cNvSpPr/>
          <p:nvPr/>
        </p:nvSpPr>
        <p:spPr>
          <a:xfrm>
            <a:off x="7626950" y="2149144"/>
            <a:ext cx="126797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>
              <a:defRPr sz="20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125"/>
              <a:t>Reference 3D data</a:t>
            </a:r>
          </a:p>
        </p:txBody>
      </p:sp>
      <p:pic>
        <p:nvPicPr>
          <p:cNvPr id="443" name="javascript-edit(82710)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340627" y="2326703"/>
            <a:ext cx="303287" cy="334738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Shape 445"/>
          <p:cNvSpPr/>
          <p:nvPr/>
        </p:nvSpPr>
        <p:spPr>
          <a:xfrm>
            <a:off x="6195979" y="3499112"/>
            <a:ext cx="1728535" cy="4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125">
                <a:latin typeface="Gill Sans SemiBold"/>
                <a:ea typeface="Gill Sans SemiBold"/>
                <a:cs typeface="Gill Sans SemiBold"/>
                <a:sym typeface="Gill Sans SemiBold"/>
              </a:rPr>
              <a:t>Compute AOIs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125">
                <a:latin typeface="Gill Sans SemiBold"/>
                <a:ea typeface="Gill Sans SemiBold"/>
                <a:cs typeface="Gill Sans SemiBold"/>
                <a:sym typeface="Gill Sans SemiBold"/>
              </a:rPr>
              <a:t>Compute Errors</a:t>
            </a:r>
          </a:p>
        </p:txBody>
      </p:sp>
      <p:sp>
        <p:nvSpPr>
          <p:cNvPr id="446" name="Shape 446"/>
          <p:cNvSpPr/>
          <p:nvPr/>
        </p:nvSpPr>
        <p:spPr>
          <a:xfrm>
            <a:off x="6948477" y="3106851"/>
            <a:ext cx="234383" cy="473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spc="48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sz="2700" spc="27" dirty="0"/>
              <a:t>7</a:t>
            </a:r>
          </a:p>
        </p:txBody>
      </p:sp>
      <p:sp>
        <p:nvSpPr>
          <p:cNvPr id="448" name="Shape 448"/>
          <p:cNvSpPr/>
          <p:nvPr/>
        </p:nvSpPr>
        <p:spPr>
          <a:xfrm>
            <a:off x="4636850" y="2382426"/>
            <a:ext cx="76944" cy="41549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sz="27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Gill Sans SemiBold"/>
                <a:ea typeface="Gill Sans SemiBold"/>
                <a:cs typeface="Gill Sans SemiBold"/>
              </a:rPr>
              <a:t>6</a:t>
            </a:r>
          </a:p>
        </p:txBody>
      </p:sp>
      <p:sp>
        <p:nvSpPr>
          <p:cNvPr id="54" name="Shape 183"/>
          <p:cNvSpPr/>
          <p:nvPr/>
        </p:nvSpPr>
        <p:spPr>
          <a:xfrm>
            <a:off x="-317497" y="-18602"/>
            <a:ext cx="5592689" cy="6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 spc="64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lang="nl-BE" sz="3600" spc="36" dirty="0" smtClean="0">
                <a:solidFill>
                  <a:schemeClr val="bg1"/>
                </a:solidFill>
              </a:rPr>
              <a:t>Evaluation de la qualité</a:t>
            </a:r>
            <a:endParaRPr sz="3600" spc="36" dirty="0">
              <a:solidFill>
                <a:schemeClr val="bg1"/>
              </a:solidFill>
            </a:endParaRPr>
          </a:p>
        </p:txBody>
      </p:sp>
      <p:sp>
        <p:nvSpPr>
          <p:cNvPr id="55" name="Shape 135"/>
          <p:cNvSpPr/>
          <p:nvPr/>
        </p:nvSpPr>
        <p:spPr>
          <a:xfrm>
            <a:off x="94093" y="1615187"/>
            <a:ext cx="2841606" cy="1321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/>
          <a:p>
            <a:pPr defTabSz="242888"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r>
              <a:rPr lang="nl-BE" sz="1200" spc="10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Evaluation de la qualité </a:t>
            </a:r>
            <a:r>
              <a:rPr lang="nl-BE" sz="1200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d’images </a:t>
            </a:r>
            <a:r>
              <a:rPr lang="nl-BE" sz="1200" spc="10" dirty="0" smtClean="0">
                <a:latin typeface="Gill Sans SemiBold"/>
                <a:ea typeface="Gill Sans Light"/>
                <a:cs typeface="Gill Sans SemiBold"/>
                <a:sym typeface="Gill Sans Light"/>
              </a:rPr>
              <a:t>orthorectifiées</a:t>
            </a:r>
            <a:r>
              <a:rPr lang="nl-BE" sz="1200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 stockées dans l’infrastructure </a:t>
            </a:r>
            <a:r>
              <a:rPr lang="nl-BE" sz="1200" spc="10" dirty="0" smtClean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Terradue</a:t>
            </a:r>
            <a:r>
              <a:rPr lang="nl-BE" sz="1200" spc="10" dirty="0">
                <a:latin typeface="Gill Sans Light"/>
                <a:ea typeface="Gill Sans Light"/>
                <a:cs typeface="Gill Sans Light"/>
                <a:sym typeface="Gill Sans Light"/>
              </a:rPr>
              <a:t>, en utilisant </a:t>
            </a:r>
            <a:r>
              <a:rPr lang="nl-BE" sz="1200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un référentiel géographique et une chaine de traitements situés chez </a:t>
            </a:r>
            <a:r>
              <a:rPr lang="nl-BE" sz="1200" spc="10" dirty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Airbus Defense &amp; Space</a:t>
            </a:r>
            <a:r>
              <a:rPr lang="nl-BE" sz="1200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 </a:t>
            </a:r>
            <a:r>
              <a:rPr lang="nl-BE" sz="1200" spc="10" dirty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sans déplacer les données</a:t>
            </a:r>
            <a:endParaRPr lang="nl-BE" sz="1200" spc="10" dirty="0">
              <a:solidFill>
                <a:srgbClr val="0000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algn="ctr" defTabSz="242888"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endParaRPr lang="nl-BE" sz="1013" spc="10" dirty="0"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56" name="Shape 62"/>
          <p:cNvSpPr/>
          <p:nvPr/>
        </p:nvSpPr>
        <p:spPr>
          <a:xfrm>
            <a:off x="1949606" y="435933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fr-BE" sz="1125" dirty="0" smtClean="0">
                <a:solidFill>
                  <a:srgbClr val="FFFFFF"/>
                </a:solidFill>
              </a:rPr>
              <a:t>OTB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57" name="Shape 61"/>
          <p:cNvSpPr/>
          <p:nvPr/>
        </p:nvSpPr>
        <p:spPr>
          <a:xfrm>
            <a:off x="1785608" y="4071879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 smtClean="0">
                <a:solidFill>
                  <a:srgbClr val="FFFFFF"/>
                </a:solidFill>
              </a:rPr>
              <a:t>W</a:t>
            </a:r>
            <a:r>
              <a:rPr lang="fr-BE" sz="1125" dirty="0" smtClean="0">
                <a:solidFill>
                  <a:srgbClr val="FFFFFF"/>
                </a:solidFill>
              </a:rPr>
              <a:t>P</a:t>
            </a:r>
            <a:r>
              <a:rPr sz="1125" dirty="0" smtClean="0">
                <a:solidFill>
                  <a:srgbClr val="FFFFFF"/>
                </a:solidFill>
              </a:rPr>
              <a:t>S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58" name="Shape 396"/>
          <p:cNvSpPr/>
          <p:nvPr/>
        </p:nvSpPr>
        <p:spPr>
          <a:xfrm>
            <a:off x="3479759" y="3295848"/>
            <a:ext cx="1728535" cy="4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/>
            </a:pPr>
            <a:r>
              <a:rPr lang="nl-BE" sz="1125" dirty="0" smtClean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Evalue la qualité d’une image orthorectifiée</a:t>
            </a:r>
            <a:endParaRPr sz="1125" dirty="0">
              <a:ln>
                <a:solidFill>
                  <a:schemeClr val="bg1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0907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asted-image.jpg"/>
          <p:cNvPicPr/>
          <p:nvPr/>
        </p:nvPicPr>
        <p:blipFill>
          <a:blip r:embed="rId2">
            <a:alphaModFix amt="5000"/>
            <a:extLst/>
          </a:blip>
          <a:stretch>
            <a:fillRect/>
          </a:stretch>
        </p:blipFill>
        <p:spPr>
          <a:xfrm>
            <a:off x="1719488" y="418478"/>
            <a:ext cx="6562754" cy="514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1" name="pasted-image.jpg"/>
          <p:cNvPicPr/>
          <p:nvPr/>
        </p:nvPicPr>
        <p:blipFill>
          <a:blip r:embed="rId2">
            <a:alphaModFix amt="5000"/>
            <a:extLst/>
          </a:blip>
          <a:stretch>
            <a:fillRect/>
          </a:stretch>
        </p:blipFill>
        <p:spPr>
          <a:xfrm>
            <a:off x="1719488" y="418478"/>
            <a:ext cx="6562754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Shape 453"/>
          <p:cNvSpPr/>
          <p:nvPr/>
        </p:nvSpPr>
        <p:spPr>
          <a:xfrm>
            <a:off x="3020188" y="1258516"/>
            <a:ext cx="893758" cy="883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8A433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browser,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everywhere</a:t>
            </a:r>
          </a:p>
        </p:txBody>
      </p:sp>
      <p:pic>
        <p:nvPicPr>
          <p:cNvPr id="454" name="firefox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5998" y="1077315"/>
            <a:ext cx="537873" cy="537872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455" name="Shape 455"/>
          <p:cNvSpPr/>
          <p:nvPr/>
        </p:nvSpPr>
        <p:spPr>
          <a:xfrm>
            <a:off x="5107154" y="3958660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8540A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Rome,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Italy</a:t>
            </a:r>
          </a:p>
        </p:txBody>
      </p:sp>
      <p:sp>
        <p:nvSpPr>
          <p:cNvPr id="456" name="Shape 456"/>
          <p:cNvSpPr/>
          <p:nvPr/>
        </p:nvSpPr>
        <p:spPr>
          <a:xfrm>
            <a:off x="6780560" y="1343045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6AAA8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Toulouse,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France</a:t>
            </a:r>
          </a:p>
        </p:txBody>
      </p:sp>
      <p:sp>
        <p:nvSpPr>
          <p:cNvPr id="457" name="Shape 457"/>
          <p:cNvSpPr/>
          <p:nvPr/>
        </p:nvSpPr>
        <p:spPr>
          <a:xfrm>
            <a:off x="958658" y="4115466"/>
            <a:ext cx="114605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6AAA8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Montpellier,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France</a:t>
            </a:r>
          </a:p>
        </p:txBody>
      </p:sp>
      <p:sp>
        <p:nvSpPr>
          <p:cNvPr id="458" name="Shape 458"/>
          <p:cNvSpPr/>
          <p:nvPr/>
        </p:nvSpPr>
        <p:spPr>
          <a:xfrm>
            <a:off x="6623260" y="126372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sp>
        <p:nvSpPr>
          <p:cNvPr id="459" name="Shape 459"/>
          <p:cNvSpPr/>
          <p:nvPr/>
        </p:nvSpPr>
        <p:spPr>
          <a:xfrm>
            <a:off x="6892251" y="2191073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747C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WPS</a:t>
            </a:r>
          </a:p>
        </p:txBody>
      </p:sp>
      <p:sp>
        <p:nvSpPr>
          <p:cNvPr id="460" name="Shape 460"/>
          <p:cNvSpPr/>
          <p:nvPr/>
        </p:nvSpPr>
        <p:spPr>
          <a:xfrm>
            <a:off x="5689848" y="377957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WPS</a:t>
            </a:r>
          </a:p>
        </p:txBody>
      </p:sp>
      <p:sp>
        <p:nvSpPr>
          <p:cNvPr id="461" name="Shape 461"/>
          <p:cNvSpPr/>
          <p:nvPr/>
        </p:nvSpPr>
        <p:spPr>
          <a:xfrm>
            <a:off x="4912672" y="445836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675">
                <a:solidFill>
                  <a:srgbClr val="FFFFFF"/>
                </a:solidFill>
              </a:rPr>
              <a:t>Download</a:t>
            </a:r>
          </a:p>
        </p:txBody>
      </p:sp>
      <p:sp>
        <p:nvSpPr>
          <p:cNvPr id="462" name="Shape 462"/>
          <p:cNvSpPr/>
          <p:nvPr/>
        </p:nvSpPr>
        <p:spPr>
          <a:xfrm>
            <a:off x="1303083" y="388686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cxnSp>
        <p:nvCxnSpPr>
          <p:cNvPr id="463" name="Connector 463"/>
          <p:cNvCxnSpPr/>
          <p:nvPr/>
        </p:nvCxnSpPr>
        <p:spPr>
          <a:xfrm flipV="1">
            <a:off x="6037385" y="2605794"/>
            <a:ext cx="911092" cy="1173784"/>
          </a:xfrm>
          <a:prstGeom prst="straightConnector1">
            <a:avLst/>
          </a:prstGeom>
          <a:ln w="88900">
            <a:solidFill>
              <a:schemeClr val="bg1">
                <a:lumMod val="75000"/>
              </a:schemeClr>
            </a:solidFill>
            <a:miter lim="400000"/>
            <a:headEnd type="triangle"/>
            <a:tailEnd type="triangle"/>
          </a:ln>
        </p:spPr>
      </p:cxnSp>
      <p:pic>
        <p:nvPicPr>
          <p:cNvPr id="466" name="pleiades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454083">
            <a:off x="6229585" y="4080781"/>
            <a:ext cx="206207" cy="194890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467" name="Shape 467"/>
          <p:cNvSpPr/>
          <p:nvPr/>
        </p:nvSpPr>
        <p:spPr>
          <a:xfrm>
            <a:off x="6535523" y="4080122"/>
            <a:ext cx="618841" cy="19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900"/>
              <a:t>Orthoimage</a:t>
            </a:r>
          </a:p>
        </p:txBody>
      </p:sp>
      <p:cxnSp>
        <p:nvCxnSpPr>
          <p:cNvPr id="468" name="Connector 468"/>
          <p:cNvCxnSpPr/>
          <p:nvPr/>
        </p:nvCxnSpPr>
        <p:spPr>
          <a:xfrm flipV="1">
            <a:off x="3913946" y="1543769"/>
            <a:ext cx="2709314" cy="114961"/>
          </a:xfrm>
          <a:prstGeom prst="straightConnector1">
            <a:avLst/>
          </a:prstGeom>
          <a:ln w="88900">
            <a:solidFill/>
            <a:miter lim="400000"/>
            <a:headEnd type="triangle"/>
          </a:ln>
        </p:spPr>
      </p:cxnSp>
      <p:sp>
        <p:nvSpPr>
          <p:cNvPr id="469" name="Shape 469"/>
          <p:cNvSpPr/>
          <p:nvPr/>
        </p:nvSpPr>
        <p:spPr>
          <a:xfrm>
            <a:off x="5275192" y="376202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CSW</a:t>
            </a:r>
          </a:p>
        </p:txBody>
      </p:sp>
      <p:sp>
        <p:nvSpPr>
          <p:cNvPr id="470" name="Shape 470"/>
          <p:cNvSpPr/>
          <p:nvPr/>
        </p:nvSpPr>
        <p:spPr>
          <a:xfrm>
            <a:off x="4956447" y="399217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grpSp>
        <p:nvGrpSpPr>
          <p:cNvPr id="473" name="Group 473"/>
          <p:cNvGrpSpPr/>
          <p:nvPr/>
        </p:nvGrpSpPr>
        <p:grpSpPr>
          <a:xfrm>
            <a:off x="940536" y="5674792"/>
            <a:ext cx="1305149" cy="241257"/>
            <a:chOff x="0" y="0"/>
            <a:chExt cx="2320263" cy="428899"/>
          </a:xfrm>
        </p:grpSpPr>
        <p:sp>
          <p:nvSpPr>
            <p:cNvPr id="471" name="Shape 471"/>
            <p:cNvSpPr/>
            <p:nvPr/>
          </p:nvSpPr>
          <p:spPr>
            <a:xfrm>
              <a:off x="-1" y="0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5747C1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472" name="pasted-image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23547" y="22499"/>
              <a:ext cx="1796717" cy="406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76" name="Group 476"/>
          <p:cNvGrpSpPr/>
          <p:nvPr/>
        </p:nvGrpSpPr>
        <p:grpSpPr>
          <a:xfrm>
            <a:off x="7206405" y="5629157"/>
            <a:ext cx="1400311" cy="334373"/>
            <a:chOff x="0" y="0"/>
            <a:chExt cx="2489440" cy="594439"/>
          </a:xfrm>
        </p:grpSpPr>
        <p:sp>
          <p:nvSpPr>
            <p:cNvPr id="474" name="Shape 474"/>
            <p:cNvSpPr/>
            <p:nvPr/>
          </p:nvSpPr>
          <p:spPr>
            <a:xfrm>
              <a:off x="-1" y="94019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88540A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475" name="pasted-image.jp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57513" y="0"/>
              <a:ext cx="1931928" cy="5944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79" name="Group 479"/>
          <p:cNvGrpSpPr/>
          <p:nvPr/>
        </p:nvGrpSpPr>
        <p:grpSpPr>
          <a:xfrm>
            <a:off x="2614319" y="5659551"/>
            <a:ext cx="1049941" cy="250309"/>
            <a:chOff x="0" y="0"/>
            <a:chExt cx="1866559" cy="444991"/>
          </a:xfrm>
        </p:grpSpPr>
        <p:sp>
          <p:nvSpPr>
            <p:cNvPr id="477" name="Shape 477"/>
            <p:cNvSpPr/>
            <p:nvPr/>
          </p:nvSpPr>
          <p:spPr>
            <a:xfrm>
              <a:off x="-1" y="38591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45954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478" name="logo_cnes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61610" y="0"/>
              <a:ext cx="1304950" cy="42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82" name="Group 482"/>
          <p:cNvGrpSpPr/>
          <p:nvPr/>
        </p:nvGrpSpPr>
        <p:grpSpPr>
          <a:xfrm>
            <a:off x="5581812" y="5681258"/>
            <a:ext cx="1253998" cy="238418"/>
            <a:chOff x="0" y="0"/>
            <a:chExt cx="2229327" cy="423853"/>
          </a:xfrm>
        </p:grpSpPr>
        <p:sp>
          <p:nvSpPr>
            <p:cNvPr id="480" name="Shape 480"/>
            <p:cNvSpPr/>
            <p:nvPr/>
          </p:nvSpPr>
          <p:spPr>
            <a:xfrm>
              <a:off x="-1" y="0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E8A433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481" name="pasted-image.jp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99991" y="30153"/>
              <a:ext cx="1729337" cy="393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85" name="Group 485"/>
          <p:cNvGrpSpPr/>
          <p:nvPr/>
        </p:nvGrpSpPr>
        <p:grpSpPr>
          <a:xfrm>
            <a:off x="4006637" y="5630438"/>
            <a:ext cx="1201657" cy="281932"/>
            <a:chOff x="0" y="0"/>
            <a:chExt cx="2136278" cy="501210"/>
          </a:xfrm>
        </p:grpSpPr>
        <p:sp>
          <p:nvSpPr>
            <p:cNvPr id="483" name="Shape 483"/>
            <p:cNvSpPr/>
            <p:nvPr/>
          </p:nvSpPr>
          <p:spPr>
            <a:xfrm>
              <a:off x="-1" y="87567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308B16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484" name="logo_geomatys_bleu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30951" y="0"/>
              <a:ext cx="1605328" cy="5012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86" name="cloud_simpl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551748" y="4104989"/>
            <a:ext cx="1578585" cy="1578585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487" name="Shape 487"/>
          <p:cNvSpPr/>
          <p:nvPr/>
        </p:nvSpPr>
        <p:spPr>
          <a:xfrm>
            <a:off x="6316754" y="5066136"/>
            <a:ext cx="763298" cy="222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69"/>
              <a:t>Raw images</a:t>
            </a:r>
          </a:p>
        </p:txBody>
      </p:sp>
      <p:pic>
        <p:nvPicPr>
          <p:cNvPr id="488" name="droppedImage.png"/>
          <p:cNvPicPr/>
          <p:nvPr/>
        </p:nvPicPr>
        <p:blipFill>
          <a:blip r:embed="rId11">
            <a:extLst/>
          </a:blip>
          <a:srcRect l="5971" t="10001" r="5923" b="10439"/>
          <a:stretch>
            <a:fillRect/>
          </a:stretch>
        </p:blipFill>
        <p:spPr>
          <a:xfrm>
            <a:off x="6037385" y="5103577"/>
            <a:ext cx="225254" cy="221457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489" name="pleiades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28921" y="5029451"/>
            <a:ext cx="234317" cy="221457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490" name="javascript-edit(82710)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907151" y="4663206"/>
            <a:ext cx="303286" cy="334738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Shape 491"/>
          <p:cNvSpPr/>
          <p:nvPr/>
        </p:nvSpPr>
        <p:spPr>
          <a:xfrm>
            <a:off x="6285936" y="4713526"/>
            <a:ext cx="633187" cy="22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69"/>
              <a:t>Metadata</a:t>
            </a:r>
          </a:p>
        </p:txBody>
      </p:sp>
      <p:sp>
        <p:nvSpPr>
          <p:cNvPr id="492" name="Shape 492"/>
          <p:cNvSpPr/>
          <p:nvPr/>
        </p:nvSpPr>
        <p:spPr>
          <a:xfrm>
            <a:off x="6509751" y="4885052"/>
            <a:ext cx="160300" cy="222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1069"/>
              <a:t>+</a:t>
            </a:r>
          </a:p>
        </p:txBody>
      </p:sp>
      <p:pic>
        <p:nvPicPr>
          <p:cNvPr id="493" name="cloud_simpl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361954" y="1448501"/>
            <a:ext cx="1578585" cy="1578585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494" name="Shape 494"/>
          <p:cNvSpPr/>
          <p:nvPr/>
        </p:nvSpPr>
        <p:spPr>
          <a:xfrm>
            <a:off x="7626950" y="2149144"/>
            <a:ext cx="126797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>
              <a:defRPr sz="20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125"/>
              <a:t>Reference 3D data</a:t>
            </a:r>
          </a:p>
        </p:txBody>
      </p:sp>
      <p:pic>
        <p:nvPicPr>
          <p:cNvPr id="495" name="javascript-edit(82710)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340627" y="2326703"/>
            <a:ext cx="303287" cy="334738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Shape 497"/>
          <p:cNvSpPr/>
          <p:nvPr/>
        </p:nvSpPr>
        <p:spPr>
          <a:xfrm>
            <a:off x="4941794" y="1611466"/>
            <a:ext cx="1400311" cy="4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/>
            </a:pPr>
            <a:r>
              <a:rPr lang="nl-BE" sz="1125" dirty="0" smtClean="0"/>
              <a:t>E</a:t>
            </a:r>
            <a:r>
              <a:rPr sz="1125" dirty="0" smtClean="0"/>
              <a:t>rror </a:t>
            </a:r>
            <a:r>
              <a:rPr sz="1125" dirty="0"/>
              <a:t>shift WMS layer</a:t>
            </a:r>
          </a:p>
        </p:txBody>
      </p:sp>
      <p:sp>
        <p:nvSpPr>
          <p:cNvPr id="498" name="Shape 498"/>
          <p:cNvSpPr/>
          <p:nvPr/>
        </p:nvSpPr>
        <p:spPr>
          <a:xfrm>
            <a:off x="5412987" y="1143809"/>
            <a:ext cx="234383" cy="473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spc="48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sz="2700" spc="27" dirty="0"/>
              <a:t>8</a:t>
            </a:r>
          </a:p>
        </p:txBody>
      </p:sp>
      <p:sp>
        <p:nvSpPr>
          <p:cNvPr id="499" name="Shape 499"/>
          <p:cNvSpPr/>
          <p:nvPr/>
        </p:nvSpPr>
        <p:spPr>
          <a:xfrm>
            <a:off x="6195979" y="3499112"/>
            <a:ext cx="1728535" cy="4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/>
          <a:p>
            <a:pPr algn="ctr"/>
            <a:r>
              <a:rPr sz="1125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Compute AOIs</a:t>
            </a:r>
          </a:p>
          <a:p>
            <a:pPr algn="ctr"/>
            <a:r>
              <a:rPr sz="1125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Compute Errors</a:t>
            </a:r>
          </a:p>
        </p:txBody>
      </p:sp>
      <p:sp>
        <p:nvSpPr>
          <p:cNvPr id="500" name="Shape 500"/>
          <p:cNvSpPr/>
          <p:nvPr/>
        </p:nvSpPr>
        <p:spPr>
          <a:xfrm>
            <a:off x="6945434" y="3135704"/>
            <a:ext cx="182761" cy="41549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27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Gill Sans SemiBold"/>
                <a:ea typeface="Gill Sans SemiBold"/>
                <a:cs typeface="Gill Sans SemiBold"/>
              </a:rPr>
              <a:t>7</a:t>
            </a:r>
          </a:p>
        </p:txBody>
      </p:sp>
      <p:cxnSp>
        <p:nvCxnSpPr>
          <p:cNvPr id="58" name="Connector 413"/>
          <p:cNvCxnSpPr/>
          <p:nvPr/>
        </p:nvCxnSpPr>
        <p:spPr>
          <a:xfrm>
            <a:off x="3756622" y="2015423"/>
            <a:ext cx="2007940" cy="1764155"/>
          </a:xfrm>
          <a:prstGeom prst="straightConnector1">
            <a:avLst/>
          </a:prstGeom>
          <a:ln w="88900">
            <a:solidFill>
              <a:schemeClr val="bg1">
                <a:lumMod val="75000"/>
              </a:schemeClr>
            </a:solidFill>
            <a:miter lim="400000"/>
            <a:headEnd type="triangle"/>
            <a:tailEnd type="triangle"/>
          </a:ln>
        </p:spPr>
      </p:cxnSp>
      <p:sp>
        <p:nvSpPr>
          <p:cNvPr id="59" name="Shape 448"/>
          <p:cNvSpPr/>
          <p:nvPr/>
        </p:nvSpPr>
        <p:spPr>
          <a:xfrm>
            <a:off x="4636849" y="2382426"/>
            <a:ext cx="218783" cy="41549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27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Gill Sans SemiBold"/>
                <a:ea typeface="Gill Sans SemiBold"/>
                <a:cs typeface="Gill Sans SemiBold"/>
              </a:rPr>
              <a:t>6</a:t>
            </a:r>
          </a:p>
        </p:txBody>
      </p:sp>
      <p:sp>
        <p:nvSpPr>
          <p:cNvPr id="60" name="Shape 135"/>
          <p:cNvSpPr/>
          <p:nvPr/>
        </p:nvSpPr>
        <p:spPr>
          <a:xfrm>
            <a:off x="94093" y="1615187"/>
            <a:ext cx="2841606" cy="1321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/>
          <a:p>
            <a:pPr defTabSz="242888"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r>
              <a:rPr lang="nl-BE" sz="1200" spc="10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Evaluation de la qualité </a:t>
            </a:r>
            <a:r>
              <a:rPr lang="nl-BE" sz="1200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d’images </a:t>
            </a:r>
            <a:r>
              <a:rPr lang="nl-BE" sz="1200" spc="10" dirty="0" smtClean="0">
                <a:latin typeface="Gill Sans SemiBold"/>
                <a:ea typeface="Gill Sans Light"/>
                <a:cs typeface="Gill Sans SemiBold"/>
                <a:sym typeface="Gill Sans Light"/>
              </a:rPr>
              <a:t>orthorectifiées</a:t>
            </a:r>
            <a:r>
              <a:rPr lang="nl-BE" sz="1200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 stockées dans l’infrastructure </a:t>
            </a:r>
            <a:r>
              <a:rPr lang="nl-BE" sz="1200" spc="10" dirty="0" smtClean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Terradue</a:t>
            </a:r>
            <a:r>
              <a:rPr lang="nl-BE" sz="1200" spc="10" dirty="0">
                <a:latin typeface="Gill Sans Light"/>
                <a:ea typeface="Gill Sans Light"/>
                <a:cs typeface="Gill Sans Light"/>
                <a:sym typeface="Gill Sans Light"/>
              </a:rPr>
              <a:t>, en utilisant </a:t>
            </a:r>
            <a:r>
              <a:rPr lang="nl-BE" sz="1200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un référentiel géographique et une chaine de traitements situés chez </a:t>
            </a:r>
            <a:r>
              <a:rPr lang="nl-BE" sz="1200" spc="10" dirty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Airbus Defense &amp; Space</a:t>
            </a:r>
            <a:r>
              <a:rPr lang="nl-BE" sz="1200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 </a:t>
            </a:r>
            <a:r>
              <a:rPr lang="nl-BE" sz="1200" spc="10" dirty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sans déplacer les données</a:t>
            </a:r>
            <a:endParaRPr lang="nl-BE" sz="1200" spc="10" dirty="0">
              <a:solidFill>
                <a:srgbClr val="0000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algn="ctr" defTabSz="242888"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endParaRPr lang="nl-BE" sz="1013" spc="10" dirty="0"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61" name="Shape 62"/>
          <p:cNvSpPr/>
          <p:nvPr/>
        </p:nvSpPr>
        <p:spPr>
          <a:xfrm>
            <a:off x="1949606" y="435933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fr-BE" sz="1125" dirty="0" smtClean="0">
                <a:solidFill>
                  <a:srgbClr val="FFFFFF"/>
                </a:solidFill>
              </a:rPr>
              <a:t>OTB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62" name="Shape 61"/>
          <p:cNvSpPr/>
          <p:nvPr/>
        </p:nvSpPr>
        <p:spPr>
          <a:xfrm>
            <a:off x="1785608" y="4071879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 smtClean="0">
                <a:solidFill>
                  <a:srgbClr val="FFFFFF"/>
                </a:solidFill>
              </a:rPr>
              <a:t>W</a:t>
            </a:r>
            <a:r>
              <a:rPr lang="fr-BE" sz="1125" dirty="0" smtClean="0">
                <a:solidFill>
                  <a:srgbClr val="FFFFFF"/>
                </a:solidFill>
              </a:rPr>
              <a:t>P</a:t>
            </a:r>
            <a:r>
              <a:rPr sz="1125" dirty="0" smtClean="0">
                <a:solidFill>
                  <a:srgbClr val="FFFFFF"/>
                </a:solidFill>
              </a:rPr>
              <a:t>S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63" name="Shape 396"/>
          <p:cNvSpPr/>
          <p:nvPr/>
        </p:nvSpPr>
        <p:spPr>
          <a:xfrm>
            <a:off x="3479759" y="3295848"/>
            <a:ext cx="1728535" cy="4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/>
            </a:pPr>
            <a:r>
              <a:rPr lang="nl-BE" sz="1125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Evalue la qualité d’une image orthorectifiée</a:t>
            </a:r>
            <a:endParaRPr sz="1125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4" name="Shape 183"/>
          <p:cNvSpPr/>
          <p:nvPr/>
        </p:nvSpPr>
        <p:spPr>
          <a:xfrm>
            <a:off x="-317497" y="-18602"/>
            <a:ext cx="5592689" cy="6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 spc="64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lang="nl-BE" sz="3600" spc="36" dirty="0" smtClean="0">
                <a:solidFill>
                  <a:schemeClr val="bg1"/>
                </a:solidFill>
              </a:rPr>
              <a:t>Evaluation de la qualité</a:t>
            </a:r>
            <a:endParaRPr sz="3600" spc="3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3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pasted-image.jpg"/>
          <p:cNvPicPr/>
          <p:nvPr/>
        </p:nvPicPr>
        <p:blipFill>
          <a:blip r:embed="rId2">
            <a:alphaModFix amt="5000"/>
            <a:extLst/>
          </a:blip>
          <a:stretch>
            <a:fillRect/>
          </a:stretch>
        </p:blipFill>
        <p:spPr>
          <a:xfrm>
            <a:off x="1719488" y="418478"/>
            <a:ext cx="6562754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509" name="Shape 509"/>
          <p:cNvSpPr/>
          <p:nvPr/>
        </p:nvSpPr>
        <p:spPr>
          <a:xfrm>
            <a:off x="3020188" y="1258516"/>
            <a:ext cx="893758" cy="883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8A433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browser,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everywhere</a:t>
            </a:r>
          </a:p>
        </p:txBody>
      </p:sp>
      <p:pic>
        <p:nvPicPr>
          <p:cNvPr id="510" name="firefox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5998" y="1077315"/>
            <a:ext cx="537873" cy="537872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511" name="Shape 511"/>
          <p:cNvSpPr/>
          <p:nvPr/>
        </p:nvSpPr>
        <p:spPr>
          <a:xfrm>
            <a:off x="5107154" y="3958660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8540A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Rome,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Italy</a:t>
            </a:r>
          </a:p>
        </p:txBody>
      </p:sp>
      <p:sp>
        <p:nvSpPr>
          <p:cNvPr id="512" name="Shape 512"/>
          <p:cNvSpPr/>
          <p:nvPr/>
        </p:nvSpPr>
        <p:spPr>
          <a:xfrm>
            <a:off x="6780560" y="1343045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6AAA8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Toulouse,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France</a:t>
            </a:r>
          </a:p>
        </p:txBody>
      </p:sp>
      <p:sp>
        <p:nvSpPr>
          <p:cNvPr id="513" name="Shape 513"/>
          <p:cNvSpPr/>
          <p:nvPr/>
        </p:nvSpPr>
        <p:spPr>
          <a:xfrm>
            <a:off x="958658" y="4115466"/>
            <a:ext cx="114605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6AAA8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Montpellier,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France</a:t>
            </a:r>
          </a:p>
        </p:txBody>
      </p:sp>
      <p:sp>
        <p:nvSpPr>
          <p:cNvPr id="514" name="Shape 514"/>
          <p:cNvSpPr/>
          <p:nvPr/>
        </p:nvSpPr>
        <p:spPr>
          <a:xfrm>
            <a:off x="6623260" y="126372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sp>
        <p:nvSpPr>
          <p:cNvPr id="515" name="Shape 515"/>
          <p:cNvSpPr/>
          <p:nvPr/>
        </p:nvSpPr>
        <p:spPr>
          <a:xfrm>
            <a:off x="6892251" y="2191073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747C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WPS</a:t>
            </a:r>
          </a:p>
        </p:txBody>
      </p:sp>
      <p:sp>
        <p:nvSpPr>
          <p:cNvPr id="516" name="Shape 516"/>
          <p:cNvSpPr/>
          <p:nvPr/>
        </p:nvSpPr>
        <p:spPr>
          <a:xfrm>
            <a:off x="5689848" y="377957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WPS</a:t>
            </a:r>
          </a:p>
        </p:txBody>
      </p:sp>
      <p:sp>
        <p:nvSpPr>
          <p:cNvPr id="517" name="Shape 517"/>
          <p:cNvSpPr/>
          <p:nvPr/>
        </p:nvSpPr>
        <p:spPr>
          <a:xfrm>
            <a:off x="4912672" y="445836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675">
                <a:solidFill>
                  <a:srgbClr val="FFFFFF"/>
                </a:solidFill>
              </a:rPr>
              <a:t>Download</a:t>
            </a:r>
          </a:p>
        </p:txBody>
      </p:sp>
      <p:sp>
        <p:nvSpPr>
          <p:cNvPr id="518" name="Shape 518"/>
          <p:cNvSpPr/>
          <p:nvPr/>
        </p:nvSpPr>
        <p:spPr>
          <a:xfrm>
            <a:off x="1303083" y="388686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grpSp>
        <p:nvGrpSpPr>
          <p:cNvPr id="524" name="Group 524"/>
          <p:cNvGrpSpPr/>
          <p:nvPr/>
        </p:nvGrpSpPr>
        <p:grpSpPr>
          <a:xfrm>
            <a:off x="2028316" y="2734638"/>
            <a:ext cx="420303" cy="511182"/>
            <a:chOff x="0" y="0"/>
            <a:chExt cx="747204" cy="908766"/>
          </a:xfrm>
        </p:grpSpPr>
        <p:sp>
          <p:nvSpPr>
            <p:cNvPr id="521" name="Shape 521"/>
            <p:cNvSpPr/>
            <p:nvPr/>
          </p:nvSpPr>
          <p:spPr>
            <a:xfrm rot="1800196">
              <a:off x="193523" y="500197"/>
              <a:ext cx="377446" cy="336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27" y="225"/>
                  </a:moveTo>
                  <a:lnTo>
                    <a:pt x="0" y="17857"/>
                  </a:lnTo>
                  <a:lnTo>
                    <a:pt x="16003" y="21600"/>
                  </a:lnTo>
                  <a:lnTo>
                    <a:pt x="21600" y="4271"/>
                  </a:lnTo>
                  <a:lnTo>
                    <a:pt x="7699" y="0"/>
                  </a:lnTo>
                </a:path>
              </a:pathLst>
            </a:custGeom>
            <a:solidFill>
              <a:srgbClr val="424242"/>
            </a:solidFill>
            <a:ln w="25400" cap="flat">
              <a:solidFill>
                <a:srgbClr val="212121"/>
              </a:solidFill>
              <a:prstDash val="solid"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013"/>
            </a:p>
          </p:txBody>
        </p:sp>
        <p:sp>
          <p:nvSpPr>
            <p:cNvPr id="522" name="Shape 522"/>
            <p:cNvSpPr/>
            <p:nvPr/>
          </p:nvSpPr>
          <p:spPr>
            <a:xfrm rot="1800196">
              <a:off x="72047" y="61411"/>
              <a:ext cx="347822" cy="381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6" y="0"/>
                  </a:moveTo>
                  <a:lnTo>
                    <a:pt x="0" y="14287"/>
                  </a:lnTo>
                  <a:lnTo>
                    <a:pt x="21600" y="21600"/>
                  </a:lnTo>
                  <a:lnTo>
                    <a:pt x="13418" y="813"/>
                  </a:lnTo>
                  <a:lnTo>
                    <a:pt x="12966" y="0"/>
                  </a:lnTo>
                </a:path>
              </a:pathLst>
            </a:custGeom>
            <a:solidFill>
              <a:srgbClr val="919191"/>
            </a:solidFill>
            <a:ln w="25400" cap="flat">
              <a:solidFill>
                <a:srgbClr val="212121"/>
              </a:solidFill>
              <a:prstDash val="solid"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013"/>
            </a:p>
          </p:txBody>
        </p:sp>
        <p:sp>
          <p:nvSpPr>
            <p:cNvPr id="523" name="Shape 523"/>
            <p:cNvSpPr/>
            <p:nvPr/>
          </p:nvSpPr>
          <p:spPr>
            <a:xfrm rot="1800196">
              <a:off x="427239" y="129278"/>
              <a:ext cx="247561" cy="35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150"/>
                  </a:lnTo>
                  <a:lnTo>
                    <a:pt x="21600" y="21600"/>
                  </a:lnTo>
                  <a:lnTo>
                    <a:pt x="21600" y="13473"/>
                  </a:lnTo>
                  <a:lnTo>
                    <a:pt x="0" y="0"/>
                  </a:lnTo>
                </a:path>
              </a:pathLst>
            </a:custGeom>
            <a:solidFill>
              <a:srgbClr val="797979"/>
            </a:solidFill>
            <a:ln w="25400" cap="flat">
              <a:solidFill>
                <a:srgbClr val="212121"/>
              </a:solidFill>
              <a:prstDash val="solid"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013"/>
            </a:p>
          </p:txBody>
        </p:sp>
      </p:grpSp>
      <p:pic>
        <p:nvPicPr>
          <p:cNvPr id="525" name="pleiades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454083">
            <a:off x="4647810" y="4432716"/>
            <a:ext cx="206207" cy="194889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26" name="Shape 526"/>
          <p:cNvSpPr/>
          <p:nvPr/>
        </p:nvSpPr>
        <p:spPr>
          <a:xfrm>
            <a:off x="3918247" y="4423281"/>
            <a:ext cx="618841" cy="19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900"/>
              <a:t>Orthoimage</a:t>
            </a:r>
          </a:p>
        </p:txBody>
      </p:sp>
      <p:sp>
        <p:nvSpPr>
          <p:cNvPr id="527" name="Shape 527"/>
          <p:cNvSpPr/>
          <p:nvPr/>
        </p:nvSpPr>
        <p:spPr>
          <a:xfrm>
            <a:off x="1886207" y="2562481"/>
            <a:ext cx="830399" cy="19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900"/>
              <a:t>Learning features</a:t>
            </a:r>
          </a:p>
        </p:txBody>
      </p:sp>
      <p:sp>
        <p:nvSpPr>
          <p:cNvPr id="528" name="Shape 528"/>
          <p:cNvSpPr/>
          <p:nvPr/>
        </p:nvSpPr>
        <p:spPr>
          <a:xfrm>
            <a:off x="5275192" y="376202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CSW</a:t>
            </a:r>
          </a:p>
        </p:txBody>
      </p:sp>
      <p:sp>
        <p:nvSpPr>
          <p:cNvPr id="529" name="Shape 529"/>
          <p:cNvSpPr/>
          <p:nvPr/>
        </p:nvSpPr>
        <p:spPr>
          <a:xfrm>
            <a:off x="4956447" y="399217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grpSp>
        <p:nvGrpSpPr>
          <p:cNvPr id="532" name="Group 532"/>
          <p:cNvGrpSpPr/>
          <p:nvPr/>
        </p:nvGrpSpPr>
        <p:grpSpPr>
          <a:xfrm>
            <a:off x="940536" y="5674792"/>
            <a:ext cx="1305149" cy="241257"/>
            <a:chOff x="0" y="0"/>
            <a:chExt cx="2320263" cy="428899"/>
          </a:xfrm>
        </p:grpSpPr>
        <p:sp>
          <p:nvSpPr>
            <p:cNvPr id="530" name="Shape 530"/>
            <p:cNvSpPr/>
            <p:nvPr/>
          </p:nvSpPr>
          <p:spPr>
            <a:xfrm>
              <a:off x="-1" y="0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5747C1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531" name="pasted-image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23547" y="22499"/>
              <a:ext cx="1796717" cy="406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35" name="Group 535"/>
          <p:cNvGrpSpPr/>
          <p:nvPr/>
        </p:nvGrpSpPr>
        <p:grpSpPr>
          <a:xfrm>
            <a:off x="7206405" y="5629157"/>
            <a:ext cx="1400311" cy="334373"/>
            <a:chOff x="0" y="0"/>
            <a:chExt cx="2489440" cy="594439"/>
          </a:xfrm>
        </p:grpSpPr>
        <p:sp>
          <p:nvSpPr>
            <p:cNvPr id="533" name="Shape 533"/>
            <p:cNvSpPr/>
            <p:nvPr/>
          </p:nvSpPr>
          <p:spPr>
            <a:xfrm>
              <a:off x="-1" y="94019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88540A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534" name="pasted-image.jp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57513" y="0"/>
              <a:ext cx="1931928" cy="5944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38" name="Group 538"/>
          <p:cNvGrpSpPr/>
          <p:nvPr/>
        </p:nvGrpSpPr>
        <p:grpSpPr>
          <a:xfrm>
            <a:off x="2614319" y="5659551"/>
            <a:ext cx="1049941" cy="250309"/>
            <a:chOff x="0" y="0"/>
            <a:chExt cx="1866559" cy="444991"/>
          </a:xfrm>
        </p:grpSpPr>
        <p:sp>
          <p:nvSpPr>
            <p:cNvPr id="536" name="Shape 536"/>
            <p:cNvSpPr/>
            <p:nvPr/>
          </p:nvSpPr>
          <p:spPr>
            <a:xfrm>
              <a:off x="-1" y="38591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45954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537" name="logo_cnes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61610" y="0"/>
              <a:ext cx="1304950" cy="42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41" name="Group 541"/>
          <p:cNvGrpSpPr/>
          <p:nvPr/>
        </p:nvGrpSpPr>
        <p:grpSpPr>
          <a:xfrm>
            <a:off x="5581812" y="5681258"/>
            <a:ext cx="1253998" cy="238418"/>
            <a:chOff x="0" y="0"/>
            <a:chExt cx="2229327" cy="423853"/>
          </a:xfrm>
        </p:grpSpPr>
        <p:sp>
          <p:nvSpPr>
            <p:cNvPr id="539" name="Shape 539"/>
            <p:cNvSpPr/>
            <p:nvPr/>
          </p:nvSpPr>
          <p:spPr>
            <a:xfrm>
              <a:off x="-1" y="0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E8A433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540" name="pasted-image.jp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99991" y="30153"/>
              <a:ext cx="1729337" cy="393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44" name="Group 544"/>
          <p:cNvGrpSpPr/>
          <p:nvPr/>
        </p:nvGrpSpPr>
        <p:grpSpPr>
          <a:xfrm>
            <a:off x="4006637" y="5630438"/>
            <a:ext cx="1201657" cy="281932"/>
            <a:chOff x="0" y="0"/>
            <a:chExt cx="2136278" cy="501210"/>
          </a:xfrm>
        </p:grpSpPr>
        <p:sp>
          <p:nvSpPr>
            <p:cNvPr id="542" name="Shape 542"/>
            <p:cNvSpPr/>
            <p:nvPr/>
          </p:nvSpPr>
          <p:spPr>
            <a:xfrm>
              <a:off x="-1" y="87567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308B16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543" name="logo_geomatys_bleu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30951" y="0"/>
              <a:ext cx="1605328" cy="5012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45" name="cloud_simpl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551748" y="4104989"/>
            <a:ext cx="1578585" cy="1578585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46" name="Shape 546"/>
          <p:cNvSpPr/>
          <p:nvPr/>
        </p:nvSpPr>
        <p:spPr>
          <a:xfrm>
            <a:off x="6316754" y="5066136"/>
            <a:ext cx="763298" cy="222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69"/>
              <a:t>Raw images</a:t>
            </a:r>
          </a:p>
        </p:txBody>
      </p:sp>
      <p:pic>
        <p:nvPicPr>
          <p:cNvPr id="547" name="droppedImage.png"/>
          <p:cNvPicPr/>
          <p:nvPr/>
        </p:nvPicPr>
        <p:blipFill>
          <a:blip r:embed="rId11">
            <a:extLst/>
          </a:blip>
          <a:srcRect l="5971" t="10001" r="5923" b="10439"/>
          <a:stretch>
            <a:fillRect/>
          </a:stretch>
        </p:blipFill>
        <p:spPr>
          <a:xfrm>
            <a:off x="6037385" y="5103577"/>
            <a:ext cx="225254" cy="221457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548" name="pleiades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28921" y="5029451"/>
            <a:ext cx="234317" cy="221457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549" name="javascript-edit(82710)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907151" y="4663206"/>
            <a:ext cx="303286" cy="334738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6285936" y="4713526"/>
            <a:ext cx="633187" cy="22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69"/>
              <a:t>Metadata</a:t>
            </a:r>
          </a:p>
        </p:txBody>
      </p:sp>
      <p:sp>
        <p:nvSpPr>
          <p:cNvPr id="551" name="Shape 551"/>
          <p:cNvSpPr/>
          <p:nvPr/>
        </p:nvSpPr>
        <p:spPr>
          <a:xfrm>
            <a:off x="6509751" y="4885052"/>
            <a:ext cx="160300" cy="222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1069"/>
              <a:t>+</a:t>
            </a:r>
          </a:p>
        </p:txBody>
      </p:sp>
      <p:pic>
        <p:nvPicPr>
          <p:cNvPr id="552" name="cloud_simpl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361954" y="1448501"/>
            <a:ext cx="1578585" cy="1578585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53" name="Shape 553"/>
          <p:cNvSpPr/>
          <p:nvPr/>
        </p:nvSpPr>
        <p:spPr>
          <a:xfrm>
            <a:off x="7626950" y="2149144"/>
            <a:ext cx="126797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>
              <a:defRPr sz="20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125"/>
              <a:t>Reference 3D data</a:t>
            </a:r>
          </a:p>
        </p:txBody>
      </p:sp>
      <p:pic>
        <p:nvPicPr>
          <p:cNvPr id="554" name="javascript-edit(82710)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340627" y="2326703"/>
            <a:ext cx="303287" cy="334738"/>
          </a:xfrm>
          <a:prstGeom prst="rect">
            <a:avLst/>
          </a:prstGeom>
          <a:ln w="12700">
            <a:miter lim="400000"/>
          </a:ln>
        </p:spPr>
      </p:pic>
      <p:sp>
        <p:nvSpPr>
          <p:cNvPr id="555" name="Shape 555"/>
          <p:cNvSpPr/>
          <p:nvPr/>
        </p:nvSpPr>
        <p:spPr>
          <a:xfrm>
            <a:off x="2837308" y="3274246"/>
            <a:ext cx="1583202" cy="750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/>
            </a:pPr>
            <a:r>
              <a:rPr lang="nl-BE" sz="1125" dirty="0" smtClean="0"/>
              <a:t>Calcul d’occupation du sol à partir d’</a:t>
            </a:r>
            <a:r>
              <a:rPr sz="1125" dirty="0" smtClean="0"/>
              <a:t>orthoimage (</a:t>
            </a:r>
            <a:r>
              <a:rPr lang="nl-BE" sz="1125" dirty="0" smtClean="0"/>
              <a:t>in the </a:t>
            </a:r>
            <a:r>
              <a:rPr sz="1125" dirty="0" smtClean="0"/>
              <a:t>cloud</a:t>
            </a:r>
            <a:r>
              <a:rPr sz="1125" dirty="0"/>
              <a:t>)</a:t>
            </a:r>
          </a:p>
        </p:txBody>
      </p:sp>
      <p:sp>
        <p:nvSpPr>
          <p:cNvPr id="556" name="Shape 556"/>
          <p:cNvSpPr/>
          <p:nvPr/>
        </p:nvSpPr>
        <p:spPr>
          <a:xfrm>
            <a:off x="3451997" y="2951435"/>
            <a:ext cx="234383" cy="473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spc="48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sz="2700" spc="27"/>
              <a:t>9</a:t>
            </a:r>
          </a:p>
        </p:txBody>
      </p:sp>
      <p:sp>
        <p:nvSpPr>
          <p:cNvPr id="557" name="Shape 557"/>
          <p:cNvSpPr/>
          <p:nvPr/>
        </p:nvSpPr>
        <p:spPr>
          <a:xfrm>
            <a:off x="189812" y="1510457"/>
            <a:ext cx="2589290" cy="681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/>
          <a:p>
            <a:pPr defTabSz="242888"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r>
              <a:rPr lang="nl-BE" sz="1013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Calcul de</a:t>
            </a:r>
            <a:r>
              <a:rPr sz="1013" spc="10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r>
              <a:rPr lang="nl-BE" sz="1013" spc="10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l’occupation du sol</a:t>
            </a:r>
            <a:r>
              <a:rPr sz="1013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 </a:t>
            </a:r>
            <a:r>
              <a:rPr lang="nl-BE" sz="1013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à partir d’images </a:t>
            </a:r>
            <a:r>
              <a:rPr lang="nl-BE" sz="1013" spc="10" dirty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orthorectifiées</a:t>
            </a:r>
            <a:r>
              <a:rPr lang="nl-BE" sz="1013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 enregistrée dans le </a:t>
            </a:r>
            <a:r>
              <a:rPr lang="nl-BE" sz="1013" spc="10" dirty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cloud</a:t>
            </a:r>
            <a:r>
              <a:rPr lang="nl-BE" sz="1013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, en utilisant les processus de la librairie </a:t>
            </a:r>
            <a:r>
              <a:rPr lang="nl-BE" sz="1013" spc="10" dirty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OTB</a:t>
            </a:r>
            <a:r>
              <a:rPr lang="nl-BE" sz="1013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, exécutés dans l’infrastructure de </a:t>
            </a:r>
            <a:r>
              <a:rPr lang="nl-BE" sz="1013" spc="10" dirty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Geomatys</a:t>
            </a:r>
            <a:endParaRPr sz="1013" spc="10" dirty="0">
              <a:solidFill>
                <a:srgbClr val="000000"/>
              </a:solidFill>
              <a:latin typeface="Gill Sans SemiBold"/>
              <a:ea typeface="Gill Sans SemiBold"/>
              <a:cs typeface="Gill Sans SemiBold"/>
              <a:sym typeface="Gill Sans Light"/>
            </a:endParaRPr>
          </a:p>
        </p:txBody>
      </p:sp>
      <p:sp>
        <p:nvSpPr>
          <p:cNvPr id="58" name="Shape 183"/>
          <p:cNvSpPr/>
          <p:nvPr/>
        </p:nvSpPr>
        <p:spPr>
          <a:xfrm>
            <a:off x="180499" y="-18602"/>
            <a:ext cx="5094693" cy="6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 spc="64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spc="0"/>
            </a:pPr>
            <a:r>
              <a:rPr lang="nl-BE" sz="3600" spc="36" dirty="0" smtClean="0">
                <a:solidFill>
                  <a:schemeClr val="bg1"/>
                </a:solidFill>
              </a:rPr>
              <a:t>Occupation du sol</a:t>
            </a:r>
            <a:endParaRPr sz="3600" spc="36" dirty="0">
              <a:solidFill>
                <a:schemeClr val="bg1"/>
              </a:solidFill>
            </a:endParaRPr>
          </a:p>
        </p:txBody>
      </p:sp>
      <p:sp>
        <p:nvSpPr>
          <p:cNvPr id="59" name="Shape 62"/>
          <p:cNvSpPr/>
          <p:nvPr/>
        </p:nvSpPr>
        <p:spPr>
          <a:xfrm>
            <a:off x="1949606" y="435933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fr-BE" sz="1125" dirty="0" smtClean="0">
                <a:solidFill>
                  <a:srgbClr val="FFFFFF"/>
                </a:solidFill>
              </a:rPr>
              <a:t>OTB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60" name="Shape 61"/>
          <p:cNvSpPr/>
          <p:nvPr/>
        </p:nvSpPr>
        <p:spPr>
          <a:xfrm>
            <a:off x="1785608" y="4071879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 smtClean="0">
                <a:solidFill>
                  <a:srgbClr val="FFFFFF"/>
                </a:solidFill>
              </a:rPr>
              <a:t>W</a:t>
            </a:r>
            <a:r>
              <a:rPr lang="fr-BE" sz="1125" dirty="0" smtClean="0">
                <a:solidFill>
                  <a:srgbClr val="FFFFFF"/>
                </a:solidFill>
              </a:rPr>
              <a:t>P</a:t>
            </a:r>
            <a:r>
              <a:rPr sz="1125" dirty="0" smtClean="0">
                <a:solidFill>
                  <a:srgbClr val="FFFFFF"/>
                </a:solidFill>
              </a:rPr>
              <a:t>S</a:t>
            </a:r>
            <a:endParaRPr sz="1125" dirty="0">
              <a:solidFill>
                <a:srgbClr val="FFFFFF"/>
              </a:solidFill>
            </a:endParaRPr>
          </a:p>
        </p:txBody>
      </p:sp>
      <p:cxnSp>
        <p:nvCxnSpPr>
          <p:cNvPr id="519" name="Connector 519"/>
          <p:cNvCxnSpPr>
            <a:stCxn id="509" idx="0"/>
          </p:cNvCxnSpPr>
          <p:nvPr/>
        </p:nvCxnSpPr>
        <p:spPr>
          <a:xfrm flipH="1">
            <a:off x="2104036" y="1700425"/>
            <a:ext cx="1363031" cy="2415041"/>
          </a:xfrm>
          <a:prstGeom prst="straightConnector1">
            <a:avLst/>
          </a:prstGeom>
          <a:ln w="88900">
            <a:solidFill/>
            <a:miter lim="400000"/>
            <a:tailEnd type="triangle"/>
          </a:ln>
        </p:spPr>
      </p:cxnSp>
      <p:cxnSp>
        <p:nvCxnSpPr>
          <p:cNvPr id="507" name="Connector 507"/>
          <p:cNvCxnSpPr>
            <a:stCxn id="517" idx="0"/>
          </p:cNvCxnSpPr>
          <p:nvPr/>
        </p:nvCxnSpPr>
        <p:spPr>
          <a:xfrm flipH="1" flipV="1">
            <a:off x="2227909" y="4359338"/>
            <a:ext cx="2913364" cy="327629"/>
          </a:xfrm>
          <a:prstGeom prst="straightConnector1">
            <a:avLst/>
          </a:prstGeom>
          <a:ln w="88900">
            <a:solidFill/>
            <a:prstDash val="sysDot"/>
            <a:miter lim="400000"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147227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pasted-image.jpg"/>
          <p:cNvPicPr/>
          <p:nvPr/>
        </p:nvPicPr>
        <p:blipFill>
          <a:blip r:embed="rId2">
            <a:alphaModFix amt="5000"/>
            <a:extLst/>
          </a:blip>
          <a:stretch>
            <a:fillRect/>
          </a:stretch>
        </p:blipFill>
        <p:spPr>
          <a:xfrm>
            <a:off x="1719488" y="418478"/>
            <a:ext cx="6562754" cy="5143501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61" name="Connector 561"/>
          <p:cNvCxnSpPr>
            <a:stCxn id="571" idx="0"/>
          </p:cNvCxnSpPr>
          <p:nvPr/>
        </p:nvCxnSpPr>
        <p:spPr>
          <a:xfrm flipH="1" flipV="1">
            <a:off x="2227910" y="4236779"/>
            <a:ext cx="2913363" cy="450188"/>
          </a:xfrm>
          <a:prstGeom prst="straightConnector1">
            <a:avLst/>
          </a:prstGeom>
          <a:ln w="88900">
            <a:solidFill/>
            <a:prstDash val="sysDot"/>
            <a:miter lim="400000"/>
            <a:tailEnd type="triangle"/>
          </a:ln>
        </p:spPr>
      </p:cxnSp>
      <p:sp>
        <p:nvSpPr>
          <p:cNvPr id="563" name="Shape 563"/>
          <p:cNvSpPr/>
          <p:nvPr/>
        </p:nvSpPr>
        <p:spPr>
          <a:xfrm>
            <a:off x="3020188" y="1258516"/>
            <a:ext cx="893758" cy="883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8A433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browser,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everywhere</a:t>
            </a:r>
          </a:p>
        </p:txBody>
      </p:sp>
      <p:pic>
        <p:nvPicPr>
          <p:cNvPr id="564" name="firefox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5998" y="1077315"/>
            <a:ext cx="537873" cy="537872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565" name="Shape 565"/>
          <p:cNvSpPr/>
          <p:nvPr/>
        </p:nvSpPr>
        <p:spPr>
          <a:xfrm>
            <a:off x="5107154" y="3958660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8540A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Rome,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Italy</a:t>
            </a:r>
          </a:p>
        </p:txBody>
      </p:sp>
      <p:sp>
        <p:nvSpPr>
          <p:cNvPr id="566" name="Shape 566"/>
          <p:cNvSpPr/>
          <p:nvPr/>
        </p:nvSpPr>
        <p:spPr>
          <a:xfrm>
            <a:off x="6780560" y="1343045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6AAA8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Toulouse,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France</a:t>
            </a:r>
          </a:p>
        </p:txBody>
      </p:sp>
      <p:sp>
        <p:nvSpPr>
          <p:cNvPr id="567" name="Shape 567"/>
          <p:cNvSpPr/>
          <p:nvPr/>
        </p:nvSpPr>
        <p:spPr>
          <a:xfrm>
            <a:off x="958658" y="4115466"/>
            <a:ext cx="114605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6AAA8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Montpellier,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France</a:t>
            </a:r>
          </a:p>
        </p:txBody>
      </p:sp>
      <p:sp>
        <p:nvSpPr>
          <p:cNvPr id="568" name="Shape 568"/>
          <p:cNvSpPr/>
          <p:nvPr/>
        </p:nvSpPr>
        <p:spPr>
          <a:xfrm>
            <a:off x="6623260" y="126372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sp>
        <p:nvSpPr>
          <p:cNvPr id="569" name="Shape 569"/>
          <p:cNvSpPr/>
          <p:nvPr/>
        </p:nvSpPr>
        <p:spPr>
          <a:xfrm>
            <a:off x="6892251" y="2191073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747C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WPS</a:t>
            </a:r>
          </a:p>
        </p:txBody>
      </p:sp>
      <p:sp>
        <p:nvSpPr>
          <p:cNvPr id="570" name="Shape 570"/>
          <p:cNvSpPr/>
          <p:nvPr/>
        </p:nvSpPr>
        <p:spPr>
          <a:xfrm>
            <a:off x="5689848" y="377957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WPS</a:t>
            </a:r>
          </a:p>
        </p:txBody>
      </p:sp>
      <p:sp>
        <p:nvSpPr>
          <p:cNvPr id="571" name="Shape 571"/>
          <p:cNvSpPr/>
          <p:nvPr/>
        </p:nvSpPr>
        <p:spPr>
          <a:xfrm>
            <a:off x="4912672" y="445836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675">
                <a:solidFill>
                  <a:srgbClr val="FFFFFF"/>
                </a:solidFill>
              </a:rPr>
              <a:t>Download</a:t>
            </a:r>
          </a:p>
        </p:txBody>
      </p:sp>
      <p:sp>
        <p:nvSpPr>
          <p:cNvPr id="572" name="Shape 572"/>
          <p:cNvSpPr/>
          <p:nvPr/>
        </p:nvSpPr>
        <p:spPr>
          <a:xfrm>
            <a:off x="1303083" y="388686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cxnSp>
        <p:nvCxnSpPr>
          <p:cNvPr id="575" name="Connector 575"/>
          <p:cNvCxnSpPr/>
          <p:nvPr/>
        </p:nvCxnSpPr>
        <p:spPr>
          <a:xfrm flipH="1">
            <a:off x="1719489" y="2073960"/>
            <a:ext cx="1469375" cy="1950491"/>
          </a:xfrm>
          <a:prstGeom prst="straightConnector1">
            <a:avLst/>
          </a:prstGeom>
          <a:ln w="88900">
            <a:solidFill/>
            <a:miter lim="400000"/>
            <a:headEnd type="triangle"/>
          </a:ln>
        </p:spPr>
      </p:cxnSp>
      <p:pic>
        <p:nvPicPr>
          <p:cNvPr id="576" name="pleiades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454083">
            <a:off x="4647810" y="4432716"/>
            <a:ext cx="206207" cy="194889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77" name="Shape 577"/>
          <p:cNvSpPr/>
          <p:nvPr/>
        </p:nvSpPr>
        <p:spPr>
          <a:xfrm>
            <a:off x="3918247" y="4423281"/>
            <a:ext cx="618841" cy="19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900"/>
              <a:t>Orthoimage</a:t>
            </a:r>
          </a:p>
        </p:txBody>
      </p:sp>
      <p:sp>
        <p:nvSpPr>
          <p:cNvPr id="578" name="Shape 578"/>
          <p:cNvSpPr/>
          <p:nvPr/>
        </p:nvSpPr>
        <p:spPr>
          <a:xfrm>
            <a:off x="5275192" y="376202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CSW</a:t>
            </a:r>
          </a:p>
        </p:txBody>
      </p:sp>
      <p:sp>
        <p:nvSpPr>
          <p:cNvPr id="579" name="Shape 579"/>
          <p:cNvSpPr/>
          <p:nvPr/>
        </p:nvSpPr>
        <p:spPr>
          <a:xfrm>
            <a:off x="4956447" y="399217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grpSp>
        <p:nvGrpSpPr>
          <p:cNvPr id="582" name="Group 582"/>
          <p:cNvGrpSpPr/>
          <p:nvPr/>
        </p:nvGrpSpPr>
        <p:grpSpPr>
          <a:xfrm>
            <a:off x="940536" y="5674792"/>
            <a:ext cx="1305149" cy="241257"/>
            <a:chOff x="0" y="0"/>
            <a:chExt cx="2320263" cy="428899"/>
          </a:xfrm>
        </p:grpSpPr>
        <p:sp>
          <p:nvSpPr>
            <p:cNvPr id="580" name="Shape 580"/>
            <p:cNvSpPr/>
            <p:nvPr/>
          </p:nvSpPr>
          <p:spPr>
            <a:xfrm>
              <a:off x="-1" y="0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5747C1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581" name="pasted-image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23547" y="22499"/>
              <a:ext cx="1796717" cy="406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85" name="Group 585"/>
          <p:cNvGrpSpPr/>
          <p:nvPr/>
        </p:nvGrpSpPr>
        <p:grpSpPr>
          <a:xfrm>
            <a:off x="7206405" y="5629157"/>
            <a:ext cx="1400311" cy="334373"/>
            <a:chOff x="0" y="0"/>
            <a:chExt cx="2489440" cy="594439"/>
          </a:xfrm>
        </p:grpSpPr>
        <p:sp>
          <p:nvSpPr>
            <p:cNvPr id="583" name="Shape 583"/>
            <p:cNvSpPr/>
            <p:nvPr/>
          </p:nvSpPr>
          <p:spPr>
            <a:xfrm>
              <a:off x="-1" y="94019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88540A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584" name="pasted-image.jp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57513" y="0"/>
              <a:ext cx="1931928" cy="5944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88" name="Group 588"/>
          <p:cNvGrpSpPr/>
          <p:nvPr/>
        </p:nvGrpSpPr>
        <p:grpSpPr>
          <a:xfrm>
            <a:off x="2614319" y="5659551"/>
            <a:ext cx="1049941" cy="250309"/>
            <a:chOff x="0" y="0"/>
            <a:chExt cx="1866559" cy="444991"/>
          </a:xfrm>
        </p:grpSpPr>
        <p:sp>
          <p:nvSpPr>
            <p:cNvPr id="586" name="Shape 586"/>
            <p:cNvSpPr/>
            <p:nvPr/>
          </p:nvSpPr>
          <p:spPr>
            <a:xfrm>
              <a:off x="-1" y="38591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45954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587" name="logo_cnes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61610" y="0"/>
              <a:ext cx="1304950" cy="42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91" name="Group 591"/>
          <p:cNvGrpSpPr/>
          <p:nvPr/>
        </p:nvGrpSpPr>
        <p:grpSpPr>
          <a:xfrm>
            <a:off x="5581812" y="5681258"/>
            <a:ext cx="1253998" cy="238418"/>
            <a:chOff x="0" y="0"/>
            <a:chExt cx="2229327" cy="423853"/>
          </a:xfrm>
        </p:grpSpPr>
        <p:sp>
          <p:nvSpPr>
            <p:cNvPr id="589" name="Shape 589"/>
            <p:cNvSpPr/>
            <p:nvPr/>
          </p:nvSpPr>
          <p:spPr>
            <a:xfrm>
              <a:off x="-1" y="0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E8A433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590" name="pasted-image.jp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99991" y="30153"/>
              <a:ext cx="1729337" cy="393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94" name="Group 594"/>
          <p:cNvGrpSpPr/>
          <p:nvPr/>
        </p:nvGrpSpPr>
        <p:grpSpPr>
          <a:xfrm>
            <a:off x="4006637" y="5630438"/>
            <a:ext cx="1201657" cy="281932"/>
            <a:chOff x="0" y="0"/>
            <a:chExt cx="2136278" cy="501210"/>
          </a:xfrm>
        </p:grpSpPr>
        <p:sp>
          <p:nvSpPr>
            <p:cNvPr id="592" name="Shape 592"/>
            <p:cNvSpPr/>
            <p:nvPr/>
          </p:nvSpPr>
          <p:spPr>
            <a:xfrm>
              <a:off x="-1" y="87567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308B16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593" name="logo_geomatys_bleu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30951" y="0"/>
              <a:ext cx="1605328" cy="5012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95" name="cloud_simpl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551748" y="4104989"/>
            <a:ext cx="1578585" cy="1578585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96" name="Shape 596"/>
          <p:cNvSpPr/>
          <p:nvPr/>
        </p:nvSpPr>
        <p:spPr>
          <a:xfrm>
            <a:off x="6316754" y="5066136"/>
            <a:ext cx="763298" cy="222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69"/>
              <a:t>Raw images</a:t>
            </a:r>
          </a:p>
        </p:txBody>
      </p:sp>
      <p:pic>
        <p:nvPicPr>
          <p:cNvPr id="597" name="droppedImage.png"/>
          <p:cNvPicPr/>
          <p:nvPr/>
        </p:nvPicPr>
        <p:blipFill>
          <a:blip r:embed="rId11">
            <a:extLst/>
          </a:blip>
          <a:srcRect l="5971" t="10001" r="5923" b="10439"/>
          <a:stretch>
            <a:fillRect/>
          </a:stretch>
        </p:blipFill>
        <p:spPr>
          <a:xfrm>
            <a:off x="6037385" y="5103577"/>
            <a:ext cx="225254" cy="221457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598" name="pleiades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28921" y="5029451"/>
            <a:ext cx="234317" cy="221457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599" name="javascript-edit(82710)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907151" y="4663206"/>
            <a:ext cx="303286" cy="334738"/>
          </a:xfrm>
          <a:prstGeom prst="rect">
            <a:avLst/>
          </a:prstGeom>
          <a:ln w="12700">
            <a:miter lim="400000"/>
          </a:ln>
        </p:spPr>
      </p:pic>
      <p:sp>
        <p:nvSpPr>
          <p:cNvPr id="600" name="Shape 600"/>
          <p:cNvSpPr/>
          <p:nvPr/>
        </p:nvSpPr>
        <p:spPr>
          <a:xfrm>
            <a:off x="6285936" y="4713526"/>
            <a:ext cx="633187" cy="22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69"/>
              <a:t>Metadata</a:t>
            </a:r>
          </a:p>
        </p:txBody>
      </p:sp>
      <p:sp>
        <p:nvSpPr>
          <p:cNvPr id="601" name="Shape 601"/>
          <p:cNvSpPr/>
          <p:nvPr/>
        </p:nvSpPr>
        <p:spPr>
          <a:xfrm>
            <a:off x="6509751" y="4885052"/>
            <a:ext cx="160300" cy="222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1069"/>
              <a:t>+</a:t>
            </a:r>
          </a:p>
        </p:txBody>
      </p:sp>
      <p:pic>
        <p:nvPicPr>
          <p:cNvPr id="602" name="cloud_simpl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361954" y="1448501"/>
            <a:ext cx="1578585" cy="1578585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603" name="Shape 603"/>
          <p:cNvSpPr/>
          <p:nvPr/>
        </p:nvSpPr>
        <p:spPr>
          <a:xfrm>
            <a:off x="7626950" y="2149144"/>
            <a:ext cx="126797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>
              <a:defRPr sz="20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125"/>
              <a:t>Reference 3D data</a:t>
            </a:r>
          </a:p>
        </p:txBody>
      </p:sp>
      <p:pic>
        <p:nvPicPr>
          <p:cNvPr id="604" name="javascript-edit(82710)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340627" y="2326703"/>
            <a:ext cx="303287" cy="334738"/>
          </a:xfrm>
          <a:prstGeom prst="rect">
            <a:avLst/>
          </a:prstGeom>
          <a:ln w="12700">
            <a:miter lim="400000"/>
          </a:ln>
        </p:spPr>
      </p:pic>
      <p:sp>
        <p:nvSpPr>
          <p:cNvPr id="605" name="Shape 605"/>
          <p:cNvSpPr/>
          <p:nvPr/>
        </p:nvSpPr>
        <p:spPr>
          <a:xfrm rot="1800196">
            <a:off x="3083337" y="2949186"/>
            <a:ext cx="212314" cy="1894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927" y="225"/>
                </a:moveTo>
                <a:lnTo>
                  <a:pt x="0" y="17857"/>
                </a:lnTo>
                <a:lnTo>
                  <a:pt x="16003" y="21600"/>
                </a:lnTo>
                <a:lnTo>
                  <a:pt x="21600" y="4271"/>
                </a:lnTo>
                <a:lnTo>
                  <a:pt x="7699" y="0"/>
                </a:lnTo>
              </a:path>
            </a:pathLst>
          </a:custGeom>
          <a:solidFill>
            <a:srgbClr val="424242">
              <a:alpha val="20000"/>
            </a:srgbClr>
          </a:solidFill>
          <a:ln w="25400">
            <a:solidFill>
              <a:srgbClr val="212121">
                <a:alpha val="20000"/>
              </a:srgbClr>
            </a:solidFill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 sz="1013"/>
          </a:p>
        </p:txBody>
      </p:sp>
      <p:sp>
        <p:nvSpPr>
          <p:cNvPr id="606" name="Shape 606"/>
          <p:cNvSpPr/>
          <p:nvPr/>
        </p:nvSpPr>
        <p:spPr>
          <a:xfrm rot="1800196">
            <a:off x="3015007" y="2702369"/>
            <a:ext cx="195650" cy="214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6" y="0"/>
                </a:moveTo>
                <a:lnTo>
                  <a:pt x="0" y="14287"/>
                </a:lnTo>
                <a:lnTo>
                  <a:pt x="21600" y="21600"/>
                </a:lnTo>
                <a:lnTo>
                  <a:pt x="13418" y="813"/>
                </a:lnTo>
                <a:lnTo>
                  <a:pt x="12966" y="0"/>
                </a:lnTo>
              </a:path>
            </a:pathLst>
          </a:custGeom>
          <a:solidFill>
            <a:srgbClr val="919191">
              <a:alpha val="20000"/>
            </a:srgbClr>
          </a:solidFill>
          <a:ln w="25400">
            <a:solidFill>
              <a:srgbClr val="212121">
                <a:alpha val="20000"/>
              </a:srgbClr>
            </a:solidFill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 sz="1013"/>
          </a:p>
        </p:txBody>
      </p:sp>
      <p:sp>
        <p:nvSpPr>
          <p:cNvPr id="607" name="Shape 607"/>
          <p:cNvSpPr/>
          <p:nvPr/>
        </p:nvSpPr>
        <p:spPr>
          <a:xfrm rot="1800196">
            <a:off x="3214803" y="2740545"/>
            <a:ext cx="139253" cy="200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150"/>
                </a:lnTo>
                <a:lnTo>
                  <a:pt x="21600" y="21600"/>
                </a:lnTo>
                <a:lnTo>
                  <a:pt x="21600" y="13473"/>
                </a:lnTo>
                <a:lnTo>
                  <a:pt x="0" y="0"/>
                </a:lnTo>
              </a:path>
            </a:pathLst>
          </a:custGeom>
          <a:solidFill>
            <a:srgbClr val="797979">
              <a:alpha val="20000"/>
            </a:srgbClr>
          </a:solidFill>
          <a:ln w="25400">
            <a:solidFill>
              <a:srgbClr val="212121">
                <a:alpha val="20000"/>
              </a:srgbClr>
            </a:solidFill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 sz="1013"/>
          </a:p>
        </p:txBody>
      </p:sp>
      <p:sp>
        <p:nvSpPr>
          <p:cNvPr id="608" name="Shape 608"/>
          <p:cNvSpPr/>
          <p:nvPr/>
        </p:nvSpPr>
        <p:spPr>
          <a:xfrm>
            <a:off x="3065651" y="2541344"/>
            <a:ext cx="77269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900" dirty="0"/>
              <a:t>Learning features</a:t>
            </a:r>
          </a:p>
        </p:txBody>
      </p:sp>
      <p:sp>
        <p:nvSpPr>
          <p:cNvPr id="610" name="Shape 610"/>
          <p:cNvSpPr/>
          <p:nvPr/>
        </p:nvSpPr>
        <p:spPr>
          <a:xfrm>
            <a:off x="3442423" y="2980288"/>
            <a:ext cx="0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spc="48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endParaRPr sz="2700" spc="27" dirty="0"/>
          </a:p>
        </p:txBody>
      </p:sp>
      <p:sp>
        <p:nvSpPr>
          <p:cNvPr id="611" name="Shape 611"/>
          <p:cNvSpPr/>
          <p:nvPr/>
        </p:nvSpPr>
        <p:spPr>
          <a:xfrm>
            <a:off x="366404" y="3072267"/>
            <a:ext cx="1583202" cy="4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/>
            </a:pPr>
            <a:r>
              <a:rPr sz="1125" dirty="0"/>
              <a:t>Stream land cover map WMS layer</a:t>
            </a:r>
          </a:p>
        </p:txBody>
      </p:sp>
      <p:sp>
        <p:nvSpPr>
          <p:cNvPr id="612" name="Shape 612"/>
          <p:cNvSpPr/>
          <p:nvPr/>
        </p:nvSpPr>
        <p:spPr>
          <a:xfrm>
            <a:off x="958658" y="2722011"/>
            <a:ext cx="414520" cy="473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spc="48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sz="2700" spc="27" dirty="0"/>
              <a:t>10</a:t>
            </a:r>
          </a:p>
        </p:txBody>
      </p:sp>
      <p:sp>
        <p:nvSpPr>
          <p:cNvPr id="59" name="Shape 183"/>
          <p:cNvSpPr/>
          <p:nvPr/>
        </p:nvSpPr>
        <p:spPr>
          <a:xfrm>
            <a:off x="180499" y="-18602"/>
            <a:ext cx="5094693" cy="6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 spc="64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spc="0"/>
            </a:pPr>
            <a:r>
              <a:rPr lang="nl-BE" sz="3600" spc="36" dirty="0" smtClean="0">
                <a:solidFill>
                  <a:schemeClr val="bg1"/>
                </a:solidFill>
              </a:rPr>
              <a:t>Occupation du sol</a:t>
            </a:r>
            <a:endParaRPr sz="3600" spc="36" dirty="0">
              <a:solidFill>
                <a:schemeClr val="bg1"/>
              </a:solidFill>
            </a:endParaRPr>
          </a:p>
        </p:txBody>
      </p:sp>
      <p:sp>
        <p:nvSpPr>
          <p:cNvPr id="60" name="Shape 555"/>
          <p:cNvSpPr/>
          <p:nvPr/>
        </p:nvSpPr>
        <p:spPr>
          <a:xfrm>
            <a:off x="2837308" y="3274246"/>
            <a:ext cx="1583202" cy="750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/>
            </a:pPr>
            <a:r>
              <a:rPr lang="nl-BE" sz="1125" dirty="0" smtClean="0">
                <a:solidFill>
                  <a:schemeClr val="bg1">
                    <a:lumMod val="75000"/>
                  </a:schemeClr>
                </a:solidFill>
              </a:rPr>
              <a:t>Calcul d’occupation du sol à partir d’</a:t>
            </a:r>
            <a:r>
              <a:rPr sz="1125" dirty="0" smtClean="0">
                <a:solidFill>
                  <a:schemeClr val="bg1">
                    <a:lumMod val="75000"/>
                  </a:schemeClr>
                </a:solidFill>
              </a:rPr>
              <a:t>orthoimage (</a:t>
            </a:r>
            <a:r>
              <a:rPr lang="nl-BE" sz="1125" dirty="0" smtClean="0">
                <a:solidFill>
                  <a:schemeClr val="bg1">
                    <a:lumMod val="75000"/>
                  </a:schemeClr>
                </a:solidFill>
              </a:rPr>
              <a:t>in the </a:t>
            </a:r>
            <a:r>
              <a:rPr sz="1125" dirty="0" smtClean="0">
                <a:solidFill>
                  <a:schemeClr val="bg1">
                    <a:lumMod val="75000"/>
                  </a:schemeClr>
                </a:solidFill>
              </a:rPr>
              <a:t>cloud</a:t>
            </a:r>
            <a:r>
              <a:rPr sz="1125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61" name="Shape 556"/>
          <p:cNvSpPr/>
          <p:nvPr/>
        </p:nvSpPr>
        <p:spPr>
          <a:xfrm>
            <a:off x="3451997" y="2951435"/>
            <a:ext cx="234383" cy="473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spc="48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sz="2700" spc="27" dirty="0">
                <a:solidFill>
                  <a:schemeClr val="bg1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62" name="Shape 557"/>
          <p:cNvSpPr/>
          <p:nvPr/>
        </p:nvSpPr>
        <p:spPr>
          <a:xfrm>
            <a:off x="189812" y="1510457"/>
            <a:ext cx="2589290" cy="681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/>
          <a:p>
            <a:pPr defTabSz="242888"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r>
              <a:rPr lang="nl-BE" sz="1013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Calcul de</a:t>
            </a:r>
            <a:r>
              <a:rPr sz="1013" spc="10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r>
              <a:rPr lang="nl-BE" sz="1013" spc="10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l’occupation du sol</a:t>
            </a:r>
            <a:r>
              <a:rPr sz="1013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 </a:t>
            </a:r>
            <a:r>
              <a:rPr lang="nl-BE" sz="1013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à partir d’images </a:t>
            </a:r>
            <a:r>
              <a:rPr lang="nl-BE" sz="1013" spc="10" dirty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orthorectifiées</a:t>
            </a:r>
            <a:r>
              <a:rPr lang="nl-BE" sz="1013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 enregistrée dans le </a:t>
            </a:r>
            <a:r>
              <a:rPr lang="nl-BE" sz="1013" spc="10" dirty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cloud</a:t>
            </a:r>
            <a:r>
              <a:rPr lang="nl-BE" sz="1013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, en utilisant les processus de la librairie </a:t>
            </a:r>
            <a:r>
              <a:rPr lang="nl-BE" sz="1013" spc="10" dirty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OTB</a:t>
            </a:r>
            <a:r>
              <a:rPr lang="nl-BE" sz="1013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, exécutés dans l’infrastructure de </a:t>
            </a:r>
            <a:r>
              <a:rPr lang="nl-BE" sz="1013" spc="10" dirty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Geomatys</a:t>
            </a:r>
            <a:endParaRPr sz="1013" spc="10" dirty="0">
              <a:solidFill>
                <a:srgbClr val="000000"/>
              </a:solidFill>
              <a:latin typeface="Gill Sans SemiBold"/>
              <a:ea typeface="Gill Sans SemiBold"/>
              <a:cs typeface="Gill Sans SemiBold"/>
              <a:sym typeface="Gill Sans Light"/>
            </a:endParaRPr>
          </a:p>
        </p:txBody>
      </p:sp>
      <p:sp>
        <p:nvSpPr>
          <p:cNvPr id="63" name="Shape 62"/>
          <p:cNvSpPr/>
          <p:nvPr/>
        </p:nvSpPr>
        <p:spPr>
          <a:xfrm>
            <a:off x="1949606" y="435933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fr-BE" sz="1125" dirty="0" smtClean="0">
                <a:solidFill>
                  <a:srgbClr val="FFFFFF"/>
                </a:solidFill>
              </a:rPr>
              <a:t>OTB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64" name="Shape 61"/>
          <p:cNvSpPr/>
          <p:nvPr/>
        </p:nvSpPr>
        <p:spPr>
          <a:xfrm>
            <a:off x="1785608" y="4071879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 smtClean="0">
                <a:solidFill>
                  <a:srgbClr val="FFFFFF"/>
                </a:solidFill>
              </a:rPr>
              <a:t>W</a:t>
            </a:r>
            <a:r>
              <a:rPr lang="fr-BE" sz="1125" dirty="0" smtClean="0">
                <a:solidFill>
                  <a:srgbClr val="FFFFFF"/>
                </a:solidFill>
              </a:rPr>
              <a:t>P</a:t>
            </a:r>
            <a:r>
              <a:rPr sz="1125" dirty="0" smtClean="0">
                <a:solidFill>
                  <a:srgbClr val="FFFFFF"/>
                </a:solidFill>
              </a:rPr>
              <a:t>S</a:t>
            </a:r>
            <a:endParaRPr sz="1125" dirty="0">
              <a:solidFill>
                <a:srgbClr val="FFFFFF"/>
              </a:solidFill>
            </a:endParaRPr>
          </a:p>
        </p:txBody>
      </p:sp>
      <p:cxnSp>
        <p:nvCxnSpPr>
          <p:cNvPr id="573" name="Connector 573"/>
          <p:cNvCxnSpPr/>
          <p:nvPr/>
        </p:nvCxnSpPr>
        <p:spPr>
          <a:xfrm flipH="1">
            <a:off x="2104709" y="2142333"/>
            <a:ext cx="1175527" cy="1973133"/>
          </a:xfrm>
          <a:prstGeom prst="straightConnector1">
            <a:avLst/>
          </a:prstGeom>
          <a:ln w="88900">
            <a:solidFill/>
            <a:miter lim="400000"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200142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pasted-image.jpg"/>
          <p:cNvPicPr/>
          <p:nvPr/>
        </p:nvPicPr>
        <p:blipFill>
          <a:blip r:embed="rId2">
            <a:alphaModFix amt="5000"/>
            <a:extLst/>
          </a:blip>
          <a:stretch>
            <a:fillRect/>
          </a:stretch>
        </p:blipFill>
        <p:spPr>
          <a:xfrm>
            <a:off x="1719488" y="418478"/>
            <a:ext cx="6562754" cy="5143501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61" name="Connector 561"/>
          <p:cNvCxnSpPr>
            <a:stCxn id="571" idx="0"/>
          </p:cNvCxnSpPr>
          <p:nvPr/>
        </p:nvCxnSpPr>
        <p:spPr>
          <a:xfrm flipH="1" flipV="1">
            <a:off x="2227910" y="4236779"/>
            <a:ext cx="2913363" cy="450188"/>
          </a:xfrm>
          <a:prstGeom prst="straightConnector1">
            <a:avLst/>
          </a:prstGeom>
          <a:ln w="88900">
            <a:solidFill>
              <a:schemeClr val="bg1">
                <a:lumMod val="85000"/>
              </a:schemeClr>
            </a:solidFill>
            <a:miter lim="400000"/>
            <a:headEnd type="triangle"/>
          </a:ln>
        </p:spPr>
      </p:cxnSp>
      <p:sp>
        <p:nvSpPr>
          <p:cNvPr id="563" name="Shape 563"/>
          <p:cNvSpPr/>
          <p:nvPr/>
        </p:nvSpPr>
        <p:spPr>
          <a:xfrm>
            <a:off x="3020188" y="1258516"/>
            <a:ext cx="893758" cy="883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7E7E7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/>
            <a:r>
              <a:rPr sz="1125">
                <a:solidFill>
                  <a:schemeClr val="bg1">
                    <a:lumMod val="85000"/>
                  </a:schemeClr>
                </a:solidFill>
              </a:rPr>
              <a:t>browser,</a:t>
            </a:r>
          </a:p>
          <a:p>
            <a:pPr algn="ctr"/>
            <a:r>
              <a:rPr sz="1125">
                <a:solidFill>
                  <a:schemeClr val="bg1">
                    <a:lumMod val="85000"/>
                  </a:schemeClr>
                </a:solidFill>
                <a:sym typeface="Gill Sans SemiBold"/>
              </a:rPr>
              <a:t>everywhere</a:t>
            </a:r>
          </a:p>
        </p:txBody>
      </p:sp>
      <p:pic>
        <p:nvPicPr>
          <p:cNvPr id="564" name="firefox.png"/>
          <p:cNvPicPr/>
          <p:nvPr/>
        </p:nvPicPr>
        <p:blipFill>
          <a:blip r:embed="rId3">
            <a:grayscl/>
            <a:extLst/>
          </a:blip>
          <a:stretch>
            <a:fillRect/>
          </a:stretch>
        </p:blipFill>
        <p:spPr>
          <a:xfrm>
            <a:off x="2815998" y="1077315"/>
            <a:ext cx="537873" cy="537872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565" name="Shape 565"/>
          <p:cNvSpPr/>
          <p:nvPr/>
        </p:nvSpPr>
        <p:spPr>
          <a:xfrm>
            <a:off x="5107154" y="3958660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7E7E7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/>
            <a:r>
              <a:rPr sz="1125" dirty="0">
                <a:solidFill>
                  <a:schemeClr val="bg1">
                    <a:lumMod val="85000"/>
                  </a:schemeClr>
                </a:solidFill>
              </a:rPr>
              <a:t>Rome,</a:t>
            </a:r>
          </a:p>
          <a:p>
            <a:pPr algn="ctr"/>
            <a:r>
              <a:rPr sz="1125" dirty="0">
                <a:solidFill>
                  <a:schemeClr val="bg1">
                    <a:lumMod val="85000"/>
                  </a:schemeClr>
                </a:solidFill>
                <a:sym typeface="Gill Sans SemiBold"/>
              </a:rPr>
              <a:t>Italy</a:t>
            </a:r>
          </a:p>
        </p:txBody>
      </p:sp>
      <p:sp>
        <p:nvSpPr>
          <p:cNvPr id="566" name="Shape 566"/>
          <p:cNvSpPr/>
          <p:nvPr/>
        </p:nvSpPr>
        <p:spPr>
          <a:xfrm>
            <a:off x="6780560" y="1343045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6AAA8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chemeClr val="bg1">
                    <a:lumMod val="8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Toulouse,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chemeClr val="bg1">
                    <a:lumMod val="8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France</a:t>
            </a:r>
          </a:p>
        </p:txBody>
      </p:sp>
      <p:sp>
        <p:nvSpPr>
          <p:cNvPr id="567" name="Shape 567"/>
          <p:cNvSpPr/>
          <p:nvPr/>
        </p:nvSpPr>
        <p:spPr>
          <a:xfrm>
            <a:off x="958658" y="4115466"/>
            <a:ext cx="114605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6AAA8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chemeClr val="bg1">
                    <a:lumMod val="8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Montpellier,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chemeClr val="bg1">
                    <a:lumMod val="8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France</a:t>
            </a:r>
          </a:p>
        </p:txBody>
      </p:sp>
      <p:sp>
        <p:nvSpPr>
          <p:cNvPr id="568" name="Shape 568"/>
          <p:cNvSpPr/>
          <p:nvPr/>
        </p:nvSpPr>
        <p:spPr>
          <a:xfrm>
            <a:off x="6623260" y="126372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sp>
        <p:nvSpPr>
          <p:cNvPr id="569" name="Shape 569"/>
          <p:cNvSpPr/>
          <p:nvPr/>
        </p:nvSpPr>
        <p:spPr>
          <a:xfrm>
            <a:off x="6892251" y="2191073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7E7E7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chemeClr val="bg1">
                    <a:lumMod val="85000"/>
                  </a:schemeClr>
                </a:solidFill>
              </a:rPr>
              <a:t>WPS</a:t>
            </a:r>
          </a:p>
        </p:txBody>
      </p:sp>
      <p:sp>
        <p:nvSpPr>
          <p:cNvPr id="570" name="Shape 570"/>
          <p:cNvSpPr/>
          <p:nvPr/>
        </p:nvSpPr>
        <p:spPr>
          <a:xfrm>
            <a:off x="5689848" y="377957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WPS</a:t>
            </a:r>
          </a:p>
        </p:txBody>
      </p:sp>
      <p:sp>
        <p:nvSpPr>
          <p:cNvPr id="571" name="Shape 571"/>
          <p:cNvSpPr/>
          <p:nvPr/>
        </p:nvSpPr>
        <p:spPr>
          <a:xfrm>
            <a:off x="4912672" y="445836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675">
                <a:solidFill>
                  <a:schemeClr val="bg1">
                    <a:lumMod val="85000"/>
                  </a:schemeClr>
                </a:solidFill>
              </a:rPr>
              <a:t>Download</a:t>
            </a:r>
          </a:p>
        </p:txBody>
      </p:sp>
      <p:sp>
        <p:nvSpPr>
          <p:cNvPr id="572" name="Shape 572"/>
          <p:cNvSpPr/>
          <p:nvPr/>
        </p:nvSpPr>
        <p:spPr>
          <a:xfrm>
            <a:off x="1303083" y="388686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cxnSp>
        <p:nvCxnSpPr>
          <p:cNvPr id="575" name="Connector 575"/>
          <p:cNvCxnSpPr/>
          <p:nvPr/>
        </p:nvCxnSpPr>
        <p:spPr>
          <a:xfrm flipH="1">
            <a:off x="1719489" y="2073960"/>
            <a:ext cx="1469375" cy="1950491"/>
          </a:xfrm>
          <a:prstGeom prst="straightConnector1">
            <a:avLst/>
          </a:prstGeom>
          <a:ln w="88900">
            <a:solidFill>
              <a:schemeClr val="bg1">
                <a:lumMod val="85000"/>
              </a:schemeClr>
            </a:solidFill>
            <a:miter lim="400000"/>
            <a:headEnd type="triangle"/>
          </a:ln>
        </p:spPr>
      </p:cxnSp>
      <p:pic>
        <p:nvPicPr>
          <p:cNvPr id="576" name="pleiades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454083">
            <a:off x="4647810" y="4432716"/>
            <a:ext cx="206207" cy="194889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77" name="Shape 577"/>
          <p:cNvSpPr/>
          <p:nvPr/>
        </p:nvSpPr>
        <p:spPr>
          <a:xfrm>
            <a:off x="3918247" y="4423281"/>
            <a:ext cx="618841" cy="19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900">
                <a:solidFill>
                  <a:schemeClr val="bg1">
                    <a:lumMod val="85000"/>
                  </a:schemeClr>
                </a:solidFill>
              </a:rPr>
              <a:t>Orthoimage</a:t>
            </a:r>
          </a:p>
        </p:txBody>
      </p:sp>
      <p:sp>
        <p:nvSpPr>
          <p:cNvPr id="578" name="Shape 578"/>
          <p:cNvSpPr/>
          <p:nvPr/>
        </p:nvSpPr>
        <p:spPr>
          <a:xfrm>
            <a:off x="5275192" y="376202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CSW</a:t>
            </a:r>
          </a:p>
        </p:txBody>
      </p:sp>
      <p:sp>
        <p:nvSpPr>
          <p:cNvPr id="579" name="Shape 579"/>
          <p:cNvSpPr/>
          <p:nvPr/>
        </p:nvSpPr>
        <p:spPr>
          <a:xfrm>
            <a:off x="4956447" y="399217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grpSp>
        <p:nvGrpSpPr>
          <p:cNvPr id="582" name="Group 582"/>
          <p:cNvGrpSpPr/>
          <p:nvPr/>
        </p:nvGrpSpPr>
        <p:grpSpPr>
          <a:xfrm>
            <a:off x="940536" y="5674792"/>
            <a:ext cx="1305149" cy="241257"/>
            <a:chOff x="0" y="0"/>
            <a:chExt cx="2320263" cy="428899"/>
          </a:xfrm>
        </p:grpSpPr>
        <p:sp>
          <p:nvSpPr>
            <p:cNvPr id="580" name="Shape 580"/>
            <p:cNvSpPr/>
            <p:nvPr/>
          </p:nvSpPr>
          <p:spPr>
            <a:xfrm>
              <a:off x="-1" y="0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5747C1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581" name="pasted-image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23547" y="22499"/>
              <a:ext cx="1796717" cy="406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85" name="Group 585"/>
          <p:cNvGrpSpPr/>
          <p:nvPr/>
        </p:nvGrpSpPr>
        <p:grpSpPr>
          <a:xfrm>
            <a:off x="7206405" y="5629157"/>
            <a:ext cx="1400311" cy="334373"/>
            <a:chOff x="0" y="0"/>
            <a:chExt cx="2489440" cy="594439"/>
          </a:xfrm>
        </p:grpSpPr>
        <p:sp>
          <p:nvSpPr>
            <p:cNvPr id="583" name="Shape 583"/>
            <p:cNvSpPr/>
            <p:nvPr/>
          </p:nvSpPr>
          <p:spPr>
            <a:xfrm>
              <a:off x="-1" y="94019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88540A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584" name="pasted-image.jp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57513" y="0"/>
              <a:ext cx="1931928" cy="5944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88" name="Group 588"/>
          <p:cNvGrpSpPr/>
          <p:nvPr/>
        </p:nvGrpSpPr>
        <p:grpSpPr>
          <a:xfrm>
            <a:off x="2614319" y="5659551"/>
            <a:ext cx="1049941" cy="250309"/>
            <a:chOff x="0" y="0"/>
            <a:chExt cx="1866559" cy="444991"/>
          </a:xfrm>
        </p:grpSpPr>
        <p:sp>
          <p:nvSpPr>
            <p:cNvPr id="586" name="Shape 586"/>
            <p:cNvSpPr/>
            <p:nvPr/>
          </p:nvSpPr>
          <p:spPr>
            <a:xfrm>
              <a:off x="-1" y="38591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45954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587" name="logo_cnes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61610" y="0"/>
              <a:ext cx="1304950" cy="42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91" name="Group 591"/>
          <p:cNvGrpSpPr/>
          <p:nvPr/>
        </p:nvGrpSpPr>
        <p:grpSpPr>
          <a:xfrm>
            <a:off x="5581812" y="5681258"/>
            <a:ext cx="1253998" cy="238418"/>
            <a:chOff x="0" y="0"/>
            <a:chExt cx="2229327" cy="423853"/>
          </a:xfrm>
        </p:grpSpPr>
        <p:sp>
          <p:nvSpPr>
            <p:cNvPr id="589" name="Shape 589"/>
            <p:cNvSpPr/>
            <p:nvPr/>
          </p:nvSpPr>
          <p:spPr>
            <a:xfrm>
              <a:off x="-1" y="0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E8A433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590" name="pasted-image.jp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99991" y="30153"/>
              <a:ext cx="1729337" cy="393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94" name="Group 594"/>
          <p:cNvGrpSpPr/>
          <p:nvPr/>
        </p:nvGrpSpPr>
        <p:grpSpPr>
          <a:xfrm>
            <a:off x="4006637" y="5630438"/>
            <a:ext cx="1201657" cy="281932"/>
            <a:chOff x="0" y="0"/>
            <a:chExt cx="2136278" cy="501210"/>
          </a:xfrm>
        </p:grpSpPr>
        <p:sp>
          <p:nvSpPr>
            <p:cNvPr id="592" name="Shape 592"/>
            <p:cNvSpPr/>
            <p:nvPr/>
          </p:nvSpPr>
          <p:spPr>
            <a:xfrm>
              <a:off x="-1" y="87567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308B16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593" name="logo_geomatys_bleu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30951" y="0"/>
              <a:ext cx="1605328" cy="5012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95" name="cloud_simpl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551748" y="4104989"/>
            <a:ext cx="1578585" cy="1578585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96" name="Shape 596"/>
          <p:cNvSpPr/>
          <p:nvPr/>
        </p:nvSpPr>
        <p:spPr>
          <a:xfrm>
            <a:off x="6316754" y="5066136"/>
            <a:ext cx="763298" cy="222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69">
                <a:solidFill>
                  <a:schemeClr val="bg1">
                    <a:lumMod val="85000"/>
                  </a:schemeClr>
                </a:solidFill>
              </a:rPr>
              <a:t>Raw images</a:t>
            </a:r>
          </a:p>
        </p:txBody>
      </p:sp>
      <p:pic>
        <p:nvPicPr>
          <p:cNvPr id="597" name="droppedImage.png"/>
          <p:cNvPicPr/>
          <p:nvPr/>
        </p:nvPicPr>
        <p:blipFill>
          <a:blip r:embed="rId11">
            <a:extLst/>
          </a:blip>
          <a:srcRect l="5971" t="10001" r="5923" b="10439"/>
          <a:stretch>
            <a:fillRect/>
          </a:stretch>
        </p:blipFill>
        <p:spPr>
          <a:xfrm>
            <a:off x="6037385" y="5103577"/>
            <a:ext cx="225254" cy="221457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598" name="pleiades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28921" y="5029451"/>
            <a:ext cx="234317" cy="221457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599" name="javascript-edit(82710)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907151" y="4663206"/>
            <a:ext cx="303286" cy="334738"/>
          </a:xfrm>
          <a:prstGeom prst="rect">
            <a:avLst/>
          </a:prstGeom>
          <a:ln w="12700">
            <a:miter lim="400000"/>
          </a:ln>
        </p:spPr>
      </p:pic>
      <p:sp>
        <p:nvSpPr>
          <p:cNvPr id="600" name="Shape 600"/>
          <p:cNvSpPr/>
          <p:nvPr/>
        </p:nvSpPr>
        <p:spPr>
          <a:xfrm>
            <a:off x="6285936" y="4713526"/>
            <a:ext cx="633187" cy="22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69">
                <a:solidFill>
                  <a:schemeClr val="bg1">
                    <a:lumMod val="85000"/>
                  </a:schemeClr>
                </a:solidFill>
              </a:rPr>
              <a:t>Metadata</a:t>
            </a:r>
          </a:p>
        </p:txBody>
      </p:sp>
      <p:sp>
        <p:nvSpPr>
          <p:cNvPr id="601" name="Shape 601"/>
          <p:cNvSpPr/>
          <p:nvPr/>
        </p:nvSpPr>
        <p:spPr>
          <a:xfrm>
            <a:off x="6509751" y="4885052"/>
            <a:ext cx="160300" cy="222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1069">
                <a:solidFill>
                  <a:schemeClr val="bg1">
                    <a:lumMod val="85000"/>
                  </a:schemeClr>
                </a:solidFill>
              </a:rPr>
              <a:t>+</a:t>
            </a:r>
          </a:p>
        </p:txBody>
      </p:sp>
      <p:pic>
        <p:nvPicPr>
          <p:cNvPr id="602" name="cloud_simpl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361954" y="1448501"/>
            <a:ext cx="1578585" cy="1578585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603" name="Shape 603"/>
          <p:cNvSpPr/>
          <p:nvPr/>
        </p:nvSpPr>
        <p:spPr>
          <a:xfrm>
            <a:off x="7626950" y="2149144"/>
            <a:ext cx="126797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>
              <a:defRPr sz="20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125">
                <a:solidFill>
                  <a:schemeClr val="bg1">
                    <a:lumMod val="85000"/>
                  </a:schemeClr>
                </a:solidFill>
              </a:rPr>
              <a:t>Reference 3D data</a:t>
            </a:r>
          </a:p>
        </p:txBody>
      </p:sp>
      <p:pic>
        <p:nvPicPr>
          <p:cNvPr id="604" name="javascript-edit(82710)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340627" y="2326703"/>
            <a:ext cx="303287" cy="334738"/>
          </a:xfrm>
          <a:prstGeom prst="rect">
            <a:avLst/>
          </a:prstGeom>
          <a:ln w="12700">
            <a:miter lim="400000"/>
          </a:ln>
        </p:spPr>
      </p:pic>
      <p:sp>
        <p:nvSpPr>
          <p:cNvPr id="605" name="Shape 605"/>
          <p:cNvSpPr/>
          <p:nvPr/>
        </p:nvSpPr>
        <p:spPr>
          <a:xfrm rot="1800196">
            <a:off x="3083337" y="2949186"/>
            <a:ext cx="212314" cy="1894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927" y="225"/>
                </a:moveTo>
                <a:lnTo>
                  <a:pt x="0" y="17857"/>
                </a:lnTo>
                <a:lnTo>
                  <a:pt x="16003" y="21600"/>
                </a:lnTo>
                <a:lnTo>
                  <a:pt x="21600" y="4271"/>
                </a:lnTo>
                <a:lnTo>
                  <a:pt x="7699" y="0"/>
                </a:lnTo>
              </a:path>
            </a:pathLst>
          </a:custGeom>
          <a:solidFill>
            <a:srgbClr val="424242">
              <a:alpha val="20000"/>
            </a:srgbClr>
          </a:solidFill>
          <a:ln w="25400">
            <a:solidFill>
              <a:srgbClr val="212121">
                <a:alpha val="20000"/>
              </a:srgbClr>
            </a:solidFill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 sz="1013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06" name="Shape 606"/>
          <p:cNvSpPr/>
          <p:nvPr/>
        </p:nvSpPr>
        <p:spPr>
          <a:xfrm rot="1800196">
            <a:off x="3015007" y="2702369"/>
            <a:ext cx="195650" cy="214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6" y="0"/>
                </a:moveTo>
                <a:lnTo>
                  <a:pt x="0" y="14287"/>
                </a:lnTo>
                <a:lnTo>
                  <a:pt x="21600" y="21600"/>
                </a:lnTo>
                <a:lnTo>
                  <a:pt x="13418" y="813"/>
                </a:lnTo>
                <a:lnTo>
                  <a:pt x="12966" y="0"/>
                </a:lnTo>
              </a:path>
            </a:pathLst>
          </a:custGeom>
          <a:solidFill>
            <a:srgbClr val="919191">
              <a:alpha val="20000"/>
            </a:srgbClr>
          </a:solidFill>
          <a:ln w="25400">
            <a:solidFill>
              <a:srgbClr val="212121">
                <a:alpha val="20000"/>
              </a:srgbClr>
            </a:solidFill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 sz="1013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07" name="Shape 607"/>
          <p:cNvSpPr/>
          <p:nvPr/>
        </p:nvSpPr>
        <p:spPr>
          <a:xfrm rot="1800196">
            <a:off x="3214803" y="2740545"/>
            <a:ext cx="139253" cy="200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150"/>
                </a:lnTo>
                <a:lnTo>
                  <a:pt x="21600" y="21600"/>
                </a:lnTo>
                <a:lnTo>
                  <a:pt x="21600" y="13473"/>
                </a:lnTo>
                <a:lnTo>
                  <a:pt x="0" y="0"/>
                </a:lnTo>
              </a:path>
            </a:pathLst>
          </a:custGeom>
          <a:solidFill>
            <a:srgbClr val="797979">
              <a:alpha val="20000"/>
            </a:srgbClr>
          </a:solidFill>
          <a:ln w="25400">
            <a:solidFill>
              <a:srgbClr val="212121">
                <a:alpha val="20000"/>
              </a:srgbClr>
            </a:solidFill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 sz="1013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3065651" y="2541344"/>
            <a:ext cx="77269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900" dirty="0">
                <a:solidFill>
                  <a:schemeClr val="bg1">
                    <a:lumMod val="85000"/>
                  </a:schemeClr>
                </a:solidFill>
              </a:rPr>
              <a:t>Learning features</a:t>
            </a:r>
          </a:p>
        </p:txBody>
      </p:sp>
      <p:sp>
        <p:nvSpPr>
          <p:cNvPr id="610" name="Shape 610"/>
          <p:cNvSpPr/>
          <p:nvPr/>
        </p:nvSpPr>
        <p:spPr>
          <a:xfrm>
            <a:off x="3442423" y="2980288"/>
            <a:ext cx="0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spc="48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endParaRPr sz="2700" spc="27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11" name="Shape 611"/>
          <p:cNvSpPr/>
          <p:nvPr/>
        </p:nvSpPr>
        <p:spPr>
          <a:xfrm>
            <a:off x="366404" y="3072267"/>
            <a:ext cx="1583202" cy="4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/>
            </a:pPr>
            <a:r>
              <a:rPr sz="1125" dirty="0">
                <a:solidFill>
                  <a:schemeClr val="bg1">
                    <a:lumMod val="85000"/>
                  </a:schemeClr>
                </a:solidFill>
              </a:rPr>
              <a:t>Stream land cover map WMS layer</a:t>
            </a:r>
          </a:p>
        </p:txBody>
      </p:sp>
      <p:sp>
        <p:nvSpPr>
          <p:cNvPr id="612" name="Shape 612"/>
          <p:cNvSpPr/>
          <p:nvPr/>
        </p:nvSpPr>
        <p:spPr>
          <a:xfrm>
            <a:off x="958658" y="2722011"/>
            <a:ext cx="414520" cy="473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spc="48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sz="2700" spc="27" dirty="0">
                <a:solidFill>
                  <a:schemeClr val="bg1">
                    <a:lumMod val="85000"/>
                  </a:schemeClr>
                </a:solidFill>
              </a:rPr>
              <a:t>10</a:t>
            </a:r>
          </a:p>
        </p:txBody>
      </p:sp>
      <p:sp>
        <p:nvSpPr>
          <p:cNvPr id="59" name="Shape 183"/>
          <p:cNvSpPr/>
          <p:nvPr/>
        </p:nvSpPr>
        <p:spPr>
          <a:xfrm>
            <a:off x="180499" y="-18602"/>
            <a:ext cx="6215504" cy="6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 spc="64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spc="0"/>
            </a:pPr>
            <a:r>
              <a:rPr lang="nl-BE" sz="3600" spc="36" dirty="0" smtClean="0">
                <a:solidFill>
                  <a:schemeClr val="bg1"/>
                </a:solidFill>
              </a:rPr>
              <a:t>Composants logiciels</a:t>
            </a:r>
            <a:endParaRPr sz="3600" spc="36" dirty="0">
              <a:solidFill>
                <a:schemeClr val="bg1"/>
              </a:solidFill>
            </a:endParaRPr>
          </a:p>
        </p:txBody>
      </p:sp>
      <p:sp>
        <p:nvSpPr>
          <p:cNvPr id="60" name="Shape 555"/>
          <p:cNvSpPr/>
          <p:nvPr/>
        </p:nvSpPr>
        <p:spPr>
          <a:xfrm>
            <a:off x="2837308" y="3274246"/>
            <a:ext cx="1583202" cy="750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/>
            </a:pPr>
            <a:r>
              <a:rPr lang="nl-BE" sz="1125" dirty="0" smtClean="0">
                <a:solidFill>
                  <a:schemeClr val="bg1">
                    <a:lumMod val="85000"/>
                  </a:schemeClr>
                </a:solidFill>
              </a:rPr>
              <a:t>Calcul d’occupation du sol à partir d’</a:t>
            </a:r>
            <a:r>
              <a:rPr sz="1125" dirty="0" smtClean="0">
                <a:solidFill>
                  <a:schemeClr val="bg1">
                    <a:lumMod val="85000"/>
                  </a:schemeClr>
                </a:solidFill>
              </a:rPr>
              <a:t>orthoimage (</a:t>
            </a:r>
            <a:r>
              <a:rPr lang="nl-BE" sz="1125" dirty="0" smtClean="0">
                <a:solidFill>
                  <a:schemeClr val="bg1">
                    <a:lumMod val="85000"/>
                  </a:schemeClr>
                </a:solidFill>
              </a:rPr>
              <a:t>in the </a:t>
            </a:r>
            <a:r>
              <a:rPr sz="1125" dirty="0" smtClean="0">
                <a:solidFill>
                  <a:schemeClr val="bg1">
                    <a:lumMod val="85000"/>
                  </a:schemeClr>
                </a:solidFill>
              </a:rPr>
              <a:t>cloud</a:t>
            </a:r>
            <a:r>
              <a:rPr sz="1125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</p:txBody>
      </p:sp>
      <p:sp>
        <p:nvSpPr>
          <p:cNvPr id="61" name="Shape 556"/>
          <p:cNvSpPr/>
          <p:nvPr/>
        </p:nvSpPr>
        <p:spPr>
          <a:xfrm>
            <a:off x="3451997" y="2951435"/>
            <a:ext cx="234383" cy="473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spc="48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sz="2700" spc="27" dirty="0">
                <a:solidFill>
                  <a:schemeClr val="bg1">
                    <a:lumMod val="85000"/>
                  </a:schemeClr>
                </a:solidFill>
              </a:rPr>
              <a:t>9</a:t>
            </a:r>
          </a:p>
        </p:txBody>
      </p:sp>
      <p:sp>
        <p:nvSpPr>
          <p:cNvPr id="62" name="Shape 557"/>
          <p:cNvSpPr/>
          <p:nvPr/>
        </p:nvSpPr>
        <p:spPr>
          <a:xfrm>
            <a:off x="189812" y="1510457"/>
            <a:ext cx="2589290" cy="681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/>
          <a:p>
            <a:pPr defTabSz="242888"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r>
              <a:rPr lang="nl-BE" sz="1013" spc="10" dirty="0" smtClean="0">
                <a:solidFill>
                  <a:schemeClr val="bg1">
                    <a:lumMod val="8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Calcul de</a:t>
            </a:r>
            <a:r>
              <a:rPr sz="1013" spc="10" dirty="0" smtClean="0">
                <a:solidFill>
                  <a:schemeClr val="bg1">
                    <a:lumMod val="85000"/>
                  </a:schemeClr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r>
              <a:rPr lang="nl-BE" sz="1013" spc="10" dirty="0" smtClean="0">
                <a:solidFill>
                  <a:schemeClr val="bg1">
                    <a:lumMod val="85000"/>
                  </a:schemeClr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l’occupation du sol</a:t>
            </a:r>
            <a:r>
              <a:rPr sz="1013" spc="10" dirty="0" smtClean="0">
                <a:solidFill>
                  <a:schemeClr val="bg1">
                    <a:lumMod val="8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 </a:t>
            </a:r>
            <a:r>
              <a:rPr lang="nl-BE" sz="1013" spc="10" dirty="0" smtClean="0">
                <a:solidFill>
                  <a:schemeClr val="bg1">
                    <a:lumMod val="8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à partir d’images </a:t>
            </a:r>
            <a:r>
              <a:rPr lang="nl-BE" sz="1013" spc="10" dirty="0">
                <a:solidFill>
                  <a:schemeClr val="bg1">
                    <a:lumMod val="85000"/>
                  </a:schemeClr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orthorectifiées</a:t>
            </a:r>
            <a:r>
              <a:rPr lang="nl-BE" sz="1013" spc="10" dirty="0" smtClean="0">
                <a:solidFill>
                  <a:schemeClr val="bg1">
                    <a:lumMod val="8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 enregistrée dans le </a:t>
            </a:r>
            <a:r>
              <a:rPr lang="nl-BE" sz="1013" spc="10" dirty="0">
                <a:solidFill>
                  <a:schemeClr val="bg1">
                    <a:lumMod val="85000"/>
                  </a:schemeClr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cloud</a:t>
            </a:r>
            <a:r>
              <a:rPr lang="nl-BE" sz="1013" spc="10" dirty="0" smtClean="0">
                <a:solidFill>
                  <a:schemeClr val="bg1">
                    <a:lumMod val="8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, en utilisant les processus de la librairie </a:t>
            </a:r>
            <a:r>
              <a:rPr lang="nl-BE" sz="1013" spc="10" dirty="0">
                <a:solidFill>
                  <a:schemeClr val="bg1">
                    <a:lumMod val="85000"/>
                  </a:schemeClr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OTB</a:t>
            </a:r>
            <a:r>
              <a:rPr lang="nl-BE" sz="1013" spc="10" dirty="0" smtClean="0">
                <a:solidFill>
                  <a:schemeClr val="bg1">
                    <a:lumMod val="8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, exécutés dans l’infrastructure de </a:t>
            </a:r>
            <a:r>
              <a:rPr lang="nl-BE" sz="1013" spc="10" dirty="0">
                <a:solidFill>
                  <a:schemeClr val="bg1">
                    <a:lumMod val="85000"/>
                  </a:schemeClr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Geomatys</a:t>
            </a:r>
            <a:endParaRPr sz="1013" spc="10" dirty="0">
              <a:solidFill>
                <a:schemeClr val="bg1">
                  <a:lumMod val="85000"/>
                </a:schemeClr>
              </a:solidFill>
              <a:latin typeface="Gill Sans SemiBold"/>
              <a:ea typeface="Gill Sans SemiBold"/>
              <a:cs typeface="Gill Sans SemiBold"/>
              <a:sym typeface="Gill Sans Light"/>
            </a:endParaRPr>
          </a:p>
        </p:txBody>
      </p:sp>
      <p:sp>
        <p:nvSpPr>
          <p:cNvPr id="63" name="Shape 62"/>
          <p:cNvSpPr/>
          <p:nvPr/>
        </p:nvSpPr>
        <p:spPr>
          <a:xfrm>
            <a:off x="1949606" y="435933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7E7E7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fr-BE" sz="1125" dirty="0" smtClean="0">
                <a:solidFill>
                  <a:schemeClr val="bg1">
                    <a:lumMod val="85000"/>
                  </a:schemeClr>
                </a:solidFill>
              </a:rPr>
              <a:t>OTB</a:t>
            </a:r>
            <a:endParaRPr sz="1125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4" name="Shape 61"/>
          <p:cNvSpPr/>
          <p:nvPr/>
        </p:nvSpPr>
        <p:spPr>
          <a:xfrm>
            <a:off x="1785608" y="4071879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 smtClean="0">
                <a:solidFill>
                  <a:srgbClr val="FFFFFF"/>
                </a:solidFill>
              </a:rPr>
              <a:t>W</a:t>
            </a:r>
            <a:r>
              <a:rPr lang="fr-BE" sz="1125" dirty="0" smtClean="0">
                <a:solidFill>
                  <a:srgbClr val="FFFFFF"/>
                </a:solidFill>
              </a:rPr>
              <a:t>P</a:t>
            </a:r>
            <a:r>
              <a:rPr sz="1125" dirty="0" smtClean="0">
                <a:solidFill>
                  <a:srgbClr val="FFFFFF"/>
                </a:solidFill>
              </a:rPr>
              <a:t>S</a:t>
            </a:r>
            <a:endParaRPr sz="1125" dirty="0">
              <a:solidFill>
                <a:srgbClr val="FFFFFF"/>
              </a:solidFill>
            </a:endParaRPr>
          </a:p>
        </p:txBody>
      </p:sp>
      <p:cxnSp>
        <p:nvCxnSpPr>
          <p:cNvPr id="573" name="Connector 573"/>
          <p:cNvCxnSpPr/>
          <p:nvPr/>
        </p:nvCxnSpPr>
        <p:spPr>
          <a:xfrm flipH="1">
            <a:off x="2104709" y="2142333"/>
            <a:ext cx="1175527" cy="1973133"/>
          </a:xfrm>
          <a:prstGeom prst="straightConnector1">
            <a:avLst/>
          </a:prstGeom>
          <a:ln w="88900">
            <a:solidFill>
              <a:schemeClr val="bg1">
                <a:lumMod val="85000"/>
              </a:schemeClr>
            </a:solidFill>
            <a:miter lim="400000"/>
            <a:headEnd type="triangle"/>
          </a:ln>
        </p:spPr>
      </p:cxnSp>
      <p:sp>
        <p:nvSpPr>
          <p:cNvPr id="58" name="Shape 568"/>
          <p:cNvSpPr/>
          <p:nvPr/>
        </p:nvSpPr>
        <p:spPr>
          <a:xfrm>
            <a:off x="3549435" y="183623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 smtClean="0">
                <a:solidFill>
                  <a:srgbClr val="FFFFFF"/>
                </a:solidFill>
              </a:rPr>
              <a:t>W</a:t>
            </a:r>
            <a:r>
              <a:rPr lang="nl-BE" sz="1125" dirty="0" smtClean="0">
                <a:solidFill>
                  <a:srgbClr val="FFFFFF"/>
                </a:solidFill>
              </a:rPr>
              <a:t>eb</a:t>
            </a:r>
            <a:endParaRPr sz="112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0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pasted-image.jpg"/>
          <p:cNvPicPr/>
          <p:nvPr/>
        </p:nvPicPr>
        <p:blipFill>
          <a:blip r:embed="rId2">
            <a:alphaModFix amt="5000"/>
            <a:extLst/>
          </a:blip>
          <a:stretch>
            <a:fillRect/>
          </a:stretch>
        </p:blipFill>
        <p:spPr>
          <a:xfrm>
            <a:off x="1719488" y="418478"/>
            <a:ext cx="6562754" cy="5143501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61" name="Connector 561"/>
          <p:cNvCxnSpPr>
            <a:stCxn id="571" idx="0"/>
          </p:cNvCxnSpPr>
          <p:nvPr/>
        </p:nvCxnSpPr>
        <p:spPr>
          <a:xfrm flipH="1" flipV="1">
            <a:off x="2227910" y="4236779"/>
            <a:ext cx="2913363" cy="450188"/>
          </a:xfrm>
          <a:prstGeom prst="straightConnector1">
            <a:avLst/>
          </a:prstGeom>
          <a:ln w="88900">
            <a:solidFill>
              <a:schemeClr val="bg1">
                <a:lumMod val="85000"/>
              </a:schemeClr>
            </a:solidFill>
            <a:miter lim="400000"/>
            <a:headEnd type="triangle"/>
          </a:ln>
        </p:spPr>
      </p:cxnSp>
      <p:sp>
        <p:nvSpPr>
          <p:cNvPr id="563" name="Shape 563"/>
          <p:cNvSpPr/>
          <p:nvPr/>
        </p:nvSpPr>
        <p:spPr>
          <a:xfrm>
            <a:off x="3020188" y="1258516"/>
            <a:ext cx="893758" cy="883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7E7E7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/>
            <a:r>
              <a:rPr sz="1125">
                <a:solidFill>
                  <a:schemeClr val="bg1">
                    <a:lumMod val="85000"/>
                  </a:schemeClr>
                </a:solidFill>
              </a:rPr>
              <a:t>browser,</a:t>
            </a:r>
          </a:p>
          <a:p>
            <a:pPr algn="ctr"/>
            <a:r>
              <a:rPr sz="1125">
                <a:solidFill>
                  <a:schemeClr val="bg1">
                    <a:lumMod val="85000"/>
                  </a:schemeClr>
                </a:solidFill>
                <a:sym typeface="Gill Sans SemiBold"/>
              </a:rPr>
              <a:t>everywhere</a:t>
            </a:r>
          </a:p>
        </p:txBody>
      </p:sp>
      <p:pic>
        <p:nvPicPr>
          <p:cNvPr id="564" name="firefox.png"/>
          <p:cNvPicPr/>
          <p:nvPr/>
        </p:nvPicPr>
        <p:blipFill>
          <a:blip r:embed="rId3">
            <a:grayscl/>
            <a:extLst/>
          </a:blip>
          <a:stretch>
            <a:fillRect/>
          </a:stretch>
        </p:blipFill>
        <p:spPr>
          <a:xfrm>
            <a:off x="2815998" y="1077315"/>
            <a:ext cx="537873" cy="537872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565" name="Shape 565"/>
          <p:cNvSpPr/>
          <p:nvPr/>
        </p:nvSpPr>
        <p:spPr>
          <a:xfrm>
            <a:off x="5107154" y="3958660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7E7E7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/>
            <a:r>
              <a:rPr sz="1125" dirty="0">
                <a:solidFill>
                  <a:schemeClr val="bg1">
                    <a:lumMod val="85000"/>
                  </a:schemeClr>
                </a:solidFill>
              </a:rPr>
              <a:t>Rome,</a:t>
            </a:r>
          </a:p>
          <a:p>
            <a:pPr algn="ctr"/>
            <a:r>
              <a:rPr sz="1125" dirty="0">
                <a:solidFill>
                  <a:schemeClr val="bg1">
                    <a:lumMod val="85000"/>
                  </a:schemeClr>
                </a:solidFill>
                <a:sym typeface="Gill Sans SemiBold"/>
              </a:rPr>
              <a:t>Italy</a:t>
            </a:r>
          </a:p>
        </p:txBody>
      </p:sp>
      <p:sp>
        <p:nvSpPr>
          <p:cNvPr id="566" name="Shape 566"/>
          <p:cNvSpPr/>
          <p:nvPr/>
        </p:nvSpPr>
        <p:spPr>
          <a:xfrm>
            <a:off x="6780560" y="1343045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6AAA8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chemeClr val="bg1">
                    <a:lumMod val="8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Toulouse,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chemeClr val="bg1">
                    <a:lumMod val="8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France</a:t>
            </a:r>
          </a:p>
        </p:txBody>
      </p:sp>
      <p:sp>
        <p:nvSpPr>
          <p:cNvPr id="567" name="Shape 567"/>
          <p:cNvSpPr/>
          <p:nvPr/>
        </p:nvSpPr>
        <p:spPr>
          <a:xfrm>
            <a:off x="958658" y="4115466"/>
            <a:ext cx="114605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6AAA8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chemeClr val="bg1">
                    <a:lumMod val="8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Montpellier,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chemeClr val="bg1">
                    <a:lumMod val="8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France</a:t>
            </a:r>
          </a:p>
        </p:txBody>
      </p:sp>
      <p:sp>
        <p:nvSpPr>
          <p:cNvPr id="568" name="Shape 568"/>
          <p:cNvSpPr/>
          <p:nvPr/>
        </p:nvSpPr>
        <p:spPr>
          <a:xfrm>
            <a:off x="6623260" y="126372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sp>
        <p:nvSpPr>
          <p:cNvPr id="569" name="Shape 569"/>
          <p:cNvSpPr/>
          <p:nvPr/>
        </p:nvSpPr>
        <p:spPr>
          <a:xfrm>
            <a:off x="6892251" y="2191073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7E7E7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chemeClr val="bg1">
                    <a:lumMod val="85000"/>
                  </a:schemeClr>
                </a:solidFill>
              </a:rPr>
              <a:t>WPS</a:t>
            </a:r>
          </a:p>
        </p:txBody>
      </p:sp>
      <p:sp>
        <p:nvSpPr>
          <p:cNvPr id="570" name="Shape 570"/>
          <p:cNvSpPr/>
          <p:nvPr/>
        </p:nvSpPr>
        <p:spPr>
          <a:xfrm>
            <a:off x="5689848" y="377957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WPS</a:t>
            </a:r>
          </a:p>
        </p:txBody>
      </p:sp>
      <p:sp>
        <p:nvSpPr>
          <p:cNvPr id="571" name="Shape 571"/>
          <p:cNvSpPr/>
          <p:nvPr/>
        </p:nvSpPr>
        <p:spPr>
          <a:xfrm>
            <a:off x="4912672" y="445836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675">
                <a:solidFill>
                  <a:schemeClr val="bg1">
                    <a:lumMod val="85000"/>
                  </a:schemeClr>
                </a:solidFill>
              </a:rPr>
              <a:t>Download</a:t>
            </a:r>
          </a:p>
        </p:txBody>
      </p:sp>
      <p:sp>
        <p:nvSpPr>
          <p:cNvPr id="572" name="Shape 572"/>
          <p:cNvSpPr/>
          <p:nvPr/>
        </p:nvSpPr>
        <p:spPr>
          <a:xfrm>
            <a:off x="1303083" y="388686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cxnSp>
        <p:nvCxnSpPr>
          <p:cNvPr id="575" name="Connector 575"/>
          <p:cNvCxnSpPr/>
          <p:nvPr/>
        </p:nvCxnSpPr>
        <p:spPr>
          <a:xfrm flipH="1">
            <a:off x="1719489" y="2073960"/>
            <a:ext cx="1469375" cy="1950491"/>
          </a:xfrm>
          <a:prstGeom prst="straightConnector1">
            <a:avLst/>
          </a:prstGeom>
          <a:ln w="88900">
            <a:solidFill>
              <a:schemeClr val="bg1">
                <a:lumMod val="85000"/>
              </a:schemeClr>
            </a:solidFill>
            <a:miter lim="400000"/>
            <a:headEnd type="triangle"/>
          </a:ln>
        </p:spPr>
      </p:cxnSp>
      <p:pic>
        <p:nvPicPr>
          <p:cNvPr id="576" name="pleiades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454083">
            <a:off x="4647810" y="4432716"/>
            <a:ext cx="206207" cy="194889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77" name="Shape 577"/>
          <p:cNvSpPr/>
          <p:nvPr/>
        </p:nvSpPr>
        <p:spPr>
          <a:xfrm>
            <a:off x="3918247" y="4423281"/>
            <a:ext cx="618841" cy="19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900">
                <a:solidFill>
                  <a:schemeClr val="bg1">
                    <a:lumMod val="85000"/>
                  </a:schemeClr>
                </a:solidFill>
              </a:rPr>
              <a:t>Orthoimage</a:t>
            </a:r>
          </a:p>
        </p:txBody>
      </p:sp>
      <p:sp>
        <p:nvSpPr>
          <p:cNvPr id="578" name="Shape 578"/>
          <p:cNvSpPr/>
          <p:nvPr/>
        </p:nvSpPr>
        <p:spPr>
          <a:xfrm>
            <a:off x="5275192" y="376202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CSW</a:t>
            </a:r>
          </a:p>
        </p:txBody>
      </p:sp>
      <p:sp>
        <p:nvSpPr>
          <p:cNvPr id="579" name="Shape 579"/>
          <p:cNvSpPr/>
          <p:nvPr/>
        </p:nvSpPr>
        <p:spPr>
          <a:xfrm>
            <a:off x="4956447" y="399217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pic>
        <p:nvPicPr>
          <p:cNvPr id="595" name="cloud_simpl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51748" y="4104989"/>
            <a:ext cx="1578585" cy="1578585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96" name="Shape 596"/>
          <p:cNvSpPr/>
          <p:nvPr/>
        </p:nvSpPr>
        <p:spPr>
          <a:xfrm>
            <a:off x="6316754" y="5066136"/>
            <a:ext cx="763298" cy="222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69">
                <a:solidFill>
                  <a:schemeClr val="bg1">
                    <a:lumMod val="85000"/>
                  </a:schemeClr>
                </a:solidFill>
              </a:rPr>
              <a:t>Raw images</a:t>
            </a:r>
          </a:p>
        </p:txBody>
      </p:sp>
      <p:pic>
        <p:nvPicPr>
          <p:cNvPr id="597" name="droppedImage.png"/>
          <p:cNvPicPr/>
          <p:nvPr/>
        </p:nvPicPr>
        <p:blipFill>
          <a:blip r:embed="rId6">
            <a:extLst/>
          </a:blip>
          <a:srcRect l="5971" t="10001" r="5923" b="10439"/>
          <a:stretch>
            <a:fillRect/>
          </a:stretch>
        </p:blipFill>
        <p:spPr>
          <a:xfrm>
            <a:off x="6037385" y="5103577"/>
            <a:ext cx="225254" cy="221457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598" name="pleiades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28921" y="5029451"/>
            <a:ext cx="234317" cy="221457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599" name="javascript-edit(82710)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907151" y="4663206"/>
            <a:ext cx="303286" cy="334738"/>
          </a:xfrm>
          <a:prstGeom prst="rect">
            <a:avLst/>
          </a:prstGeom>
          <a:ln w="12700">
            <a:miter lim="400000"/>
          </a:ln>
        </p:spPr>
      </p:pic>
      <p:sp>
        <p:nvSpPr>
          <p:cNvPr id="600" name="Shape 600"/>
          <p:cNvSpPr/>
          <p:nvPr/>
        </p:nvSpPr>
        <p:spPr>
          <a:xfrm>
            <a:off x="6285936" y="4713526"/>
            <a:ext cx="633187" cy="22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69">
                <a:solidFill>
                  <a:schemeClr val="bg1">
                    <a:lumMod val="85000"/>
                  </a:schemeClr>
                </a:solidFill>
              </a:rPr>
              <a:t>Metadata</a:t>
            </a:r>
          </a:p>
        </p:txBody>
      </p:sp>
      <p:sp>
        <p:nvSpPr>
          <p:cNvPr id="601" name="Shape 601"/>
          <p:cNvSpPr/>
          <p:nvPr/>
        </p:nvSpPr>
        <p:spPr>
          <a:xfrm>
            <a:off x="6509751" y="4885052"/>
            <a:ext cx="160300" cy="222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1069">
                <a:solidFill>
                  <a:schemeClr val="bg1">
                    <a:lumMod val="85000"/>
                  </a:schemeClr>
                </a:solidFill>
              </a:rPr>
              <a:t>+</a:t>
            </a:r>
          </a:p>
        </p:txBody>
      </p:sp>
      <p:pic>
        <p:nvPicPr>
          <p:cNvPr id="602" name="cloud_simpl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1954" y="1448501"/>
            <a:ext cx="1578585" cy="1578585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603" name="Shape 603"/>
          <p:cNvSpPr/>
          <p:nvPr/>
        </p:nvSpPr>
        <p:spPr>
          <a:xfrm>
            <a:off x="7626950" y="2149144"/>
            <a:ext cx="126797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>
              <a:defRPr sz="20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125">
                <a:solidFill>
                  <a:schemeClr val="bg1">
                    <a:lumMod val="85000"/>
                  </a:schemeClr>
                </a:solidFill>
              </a:rPr>
              <a:t>Reference 3D data</a:t>
            </a:r>
          </a:p>
        </p:txBody>
      </p:sp>
      <p:pic>
        <p:nvPicPr>
          <p:cNvPr id="604" name="javascript-edit(82710)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340627" y="2326703"/>
            <a:ext cx="303287" cy="334738"/>
          </a:xfrm>
          <a:prstGeom prst="rect">
            <a:avLst/>
          </a:prstGeom>
          <a:ln w="12700">
            <a:miter lim="400000"/>
          </a:ln>
        </p:spPr>
      </p:pic>
      <p:sp>
        <p:nvSpPr>
          <p:cNvPr id="605" name="Shape 605"/>
          <p:cNvSpPr/>
          <p:nvPr/>
        </p:nvSpPr>
        <p:spPr>
          <a:xfrm rot="1800196">
            <a:off x="3083337" y="2949186"/>
            <a:ext cx="212314" cy="1894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927" y="225"/>
                </a:moveTo>
                <a:lnTo>
                  <a:pt x="0" y="17857"/>
                </a:lnTo>
                <a:lnTo>
                  <a:pt x="16003" y="21600"/>
                </a:lnTo>
                <a:lnTo>
                  <a:pt x="21600" y="4271"/>
                </a:lnTo>
                <a:lnTo>
                  <a:pt x="7699" y="0"/>
                </a:lnTo>
              </a:path>
            </a:pathLst>
          </a:custGeom>
          <a:solidFill>
            <a:srgbClr val="424242">
              <a:alpha val="20000"/>
            </a:srgbClr>
          </a:solidFill>
          <a:ln w="25400">
            <a:solidFill>
              <a:srgbClr val="212121">
                <a:alpha val="20000"/>
              </a:srgbClr>
            </a:solidFill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 sz="1013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06" name="Shape 606"/>
          <p:cNvSpPr/>
          <p:nvPr/>
        </p:nvSpPr>
        <p:spPr>
          <a:xfrm rot="1800196">
            <a:off x="3015007" y="2702369"/>
            <a:ext cx="195650" cy="214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6" y="0"/>
                </a:moveTo>
                <a:lnTo>
                  <a:pt x="0" y="14287"/>
                </a:lnTo>
                <a:lnTo>
                  <a:pt x="21600" y="21600"/>
                </a:lnTo>
                <a:lnTo>
                  <a:pt x="13418" y="813"/>
                </a:lnTo>
                <a:lnTo>
                  <a:pt x="12966" y="0"/>
                </a:lnTo>
              </a:path>
            </a:pathLst>
          </a:custGeom>
          <a:solidFill>
            <a:srgbClr val="919191">
              <a:alpha val="20000"/>
            </a:srgbClr>
          </a:solidFill>
          <a:ln w="25400">
            <a:solidFill>
              <a:srgbClr val="212121">
                <a:alpha val="20000"/>
              </a:srgbClr>
            </a:solidFill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 sz="1013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07" name="Shape 607"/>
          <p:cNvSpPr/>
          <p:nvPr/>
        </p:nvSpPr>
        <p:spPr>
          <a:xfrm rot="1800196">
            <a:off x="3214803" y="2740545"/>
            <a:ext cx="139253" cy="200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150"/>
                </a:lnTo>
                <a:lnTo>
                  <a:pt x="21600" y="21600"/>
                </a:lnTo>
                <a:lnTo>
                  <a:pt x="21600" y="13473"/>
                </a:lnTo>
                <a:lnTo>
                  <a:pt x="0" y="0"/>
                </a:lnTo>
              </a:path>
            </a:pathLst>
          </a:custGeom>
          <a:solidFill>
            <a:srgbClr val="797979">
              <a:alpha val="20000"/>
            </a:srgbClr>
          </a:solidFill>
          <a:ln w="25400">
            <a:solidFill>
              <a:srgbClr val="212121">
                <a:alpha val="20000"/>
              </a:srgbClr>
            </a:solidFill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 sz="1013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3065651" y="2541344"/>
            <a:ext cx="77269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900" dirty="0">
                <a:solidFill>
                  <a:schemeClr val="bg1">
                    <a:lumMod val="85000"/>
                  </a:schemeClr>
                </a:solidFill>
              </a:rPr>
              <a:t>Learning features</a:t>
            </a:r>
          </a:p>
        </p:txBody>
      </p:sp>
      <p:sp>
        <p:nvSpPr>
          <p:cNvPr id="610" name="Shape 610"/>
          <p:cNvSpPr/>
          <p:nvPr/>
        </p:nvSpPr>
        <p:spPr>
          <a:xfrm>
            <a:off x="3442423" y="2980288"/>
            <a:ext cx="0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spc="48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endParaRPr sz="2700" spc="27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11" name="Shape 611"/>
          <p:cNvSpPr/>
          <p:nvPr/>
        </p:nvSpPr>
        <p:spPr>
          <a:xfrm>
            <a:off x="366404" y="3072267"/>
            <a:ext cx="1583202" cy="4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/>
            </a:pPr>
            <a:r>
              <a:rPr sz="1125" dirty="0">
                <a:solidFill>
                  <a:schemeClr val="bg1">
                    <a:lumMod val="85000"/>
                  </a:schemeClr>
                </a:solidFill>
              </a:rPr>
              <a:t>Stream land cover map WMS layer</a:t>
            </a:r>
          </a:p>
        </p:txBody>
      </p:sp>
      <p:sp>
        <p:nvSpPr>
          <p:cNvPr id="612" name="Shape 612"/>
          <p:cNvSpPr/>
          <p:nvPr/>
        </p:nvSpPr>
        <p:spPr>
          <a:xfrm>
            <a:off x="958658" y="2722011"/>
            <a:ext cx="414520" cy="473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spc="48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sz="2700" spc="27" dirty="0">
                <a:solidFill>
                  <a:schemeClr val="bg1">
                    <a:lumMod val="85000"/>
                  </a:schemeClr>
                </a:solidFill>
              </a:rPr>
              <a:t>10</a:t>
            </a:r>
          </a:p>
        </p:txBody>
      </p:sp>
      <p:sp>
        <p:nvSpPr>
          <p:cNvPr id="59" name="Shape 183"/>
          <p:cNvSpPr/>
          <p:nvPr/>
        </p:nvSpPr>
        <p:spPr>
          <a:xfrm>
            <a:off x="180499" y="-18602"/>
            <a:ext cx="6215504" cy="6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 spc="64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spc="0"/>
            </a:pPr>
            <a:r>
              <a:rPr lang="nl-BE" sz="3600" spc="36" dirty="0" smtClean="0">
                <a:solidFill>
                  <a:schemeClr val="bg1"/>
                </a:solidFill>
              </a:rPr>
              <a:t>Composants logiciels</a:t>
            </a:r>
            <a:endParaRPr sz="3600" spc="36" dirty="0">
              <a:solidFill>
                <a:schemeClr val="bg1"/>
              </a:solidFill>
            </a:endParaRPr>
          </a:p>
        </p:txBody>
      </p:sp>
      <p:sp>
        <p:nvSpPr>
          <p:cNvPr id="60" name="Shape 555"/>
          <p:cNvSpPr/>
          <p:nvPr/>
        </p:nvSpPr>
        <p:spPr>
          <a:xfrm>
            <a:off x="2837308" y="3274246"/>
            <a:ext cx="1583202" cy="750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/>
            </a:pPr>
            <a:r>
              <a:rPr lang="nl-BE" sz="1125" dirty="0" smtClean="0">
                <a:solidFill>
                  <a:schemeClr val="bg1">
                    <a:lumMod val="85000"/>
                  </a:schemeClr>
                </a:solidFill>
              </a:rPr>
              <a:t>Calcul d’occupation du sol à partir d’</a:t>
            </a:r>
            <a:r>
              <a:rPr sz="1125" dirty="0" smtClean="0">
                <a:solidFill>
                  <a:schemeClr val="bg1">
                    <a:lumMod val="85000"/>
                  </a:schemeClr>
                </a:solidFill>
              </a:rPr>
              <a:t>orthoimage (</a:t>
            </a:r>
            <a:r>
              <a:rPr lang="nl-BE" sz="1125" dirty="0" smtClean="0">
                <a:solidFill>
                  <a:schemeClr val="bg1">
                    <a:lumMod val="85000"/>
                  </a:schemeClr>
                </a:solidFill>
              </a:rPr>
              <a:t>in the </a:t>
            </a:r>
            <a:r>
              <a:rPr sz="1125" dirty="0" smtClean="0">
                <a:solidFill>
                  <a:schemeClr val="bg1">
                    <a:lumMod val="85000"/>
                  </a:schemeClr>
                </a:solidFill>
              </a:rPr>
              <a:t>cloud</a:t>
            </a:r>
            <a:r>
              <a:rPr sz="1125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</p:txBody>
      </p:sp>
      <p:sp>
        <p:nvSpPr>
          <p:cNvPr id="61" name="Shape 556"/>
          <p:cNvSpPr/>
          <p:nvPr/>
        </p:nvSpPr>
        <p:spPr>
          <a:xfrm>
            <a:off x="3451997" y="2951435"/>
            <a:ext cx="234383" cy="473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spc="48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sz="2700" spc="27" dirty="0">
                <a:solidFill>
                  <a:schemeClr val="bg1">
                    <a:lumMod val="85000"/>
                  </a:schemeClr>
                </a:solidFill>
              </a:rPr>
              <a:t>9</a:t>
            </a:r>
          </a:p>
        </p:txBody>
      </p:sp>
      <p:sp>
        <p:nvSpPr>
          <p:cNvPr id="62" name="Shape 557"/>
          <p:cNvSpPr/>
          <p:nvPr/>
        </p:nvSpPr>
        <p:spPr>
          <a:xfrm>
            <a:off x="189812" y="1510457"/>
            <a:ext cx="2589290" cy="681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/>
          <a:p>
            <a:pPr defTabSz="242888"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r>
              <a:rPr lang="nl-BE" sz="1013" spc="10" dirty="0" smtClean="0">
                <a:solidFill>
                  <a:schemeClr val="bg1">
                    <a:lumMod val="8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Calcul de</a:t>
            </a:r>
            <a:r>
              <a:rPr sz="1013" spc="10" dirty="0" smtClean="0">
                <a:solidFill>
                  <a:schemeClr val="bg1">
                    <a:lumMod val="85000"/>
                  </a:schemeClr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r>
              <a:rPr lang="nl-BE" sz="1013" spc="10" dirty="0" smtClean="0">
                <a:solidFill>
                  <a:schemeClr val="bg1">
                    <a:lumMod val="85000"/>
                  </a:schemeClr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l’occupation du sol</a:t>
            </a:r>
            <a:r>
              <a:rPr sz="1013" spc="10" dirty="0" smtClean="0">
                <a:solidFill>
                  <a:schemeClr val="bg1">
                    <a:lumMod val="8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 </a:t>
            </a:r>
            <a:r>
              <a:rPr lang="nl-BE" sz="1013" spc="10" dirty="0" smtClean="0">
                <a:solidFill>
                  <a:schemeClr val="bg1">
                    <a:lumMod val="8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à partir d’images </a:t>
            </a:r>
            <a:r>
              <a:rPr lang="nl-BE" sz="1013" spc="10" dirty="0">
                <a:solidFill>
                  <a:schemeClr val="bg1">
                    <a:lumMod val="85000"/>
                  </a:schemeClr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orthorectifiées</a:t>
            </a:r>
            <a:r>
              <a:rPr lang="nl-BE" sz="1013" spc="10" dirty="0" smtClean="0">
                <a:solidFill>
                  <a:schemeClr val="bg1">
                    <a:lumMod val="8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 enregistrée dans le </a:t>
            </a:r>
            <a:r>
              <a:rPr lang="nl-BE" sz="1013" spc="10" dirty="0">
                <a:solidFill>
                  <a:schemeClr val="bg1">
                    <a:lumMod val="85000"/>
                  </a:schemeClr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cloud</a:t>
            </a:r>
            <a:r>
              <a:rPr lang="nl-BE" sz="1013" spc="10" dirty="0" smtClean="0">
                <a:solidFill>
                  <a:schemeClr val="bg1">
                    <a:lumMod val="8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, en utilisant les processus de la librairie </a:t>
            </a:r>
            <a:r>
              <a:rPr lang="nl-BE" sz="1013" spc="10" dirty="0">
                <a:solidFill>
                  <a:schemeClr val="bg1">
                    <a:lumMod val="85000"/>
                  </a:schemeClr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OTB</a:t>
            </a:r>
            <a:r>
              <a:rPr lang="nl-BE" sz="1013" spc="10" dirty="0" smtClean="0">
                <a:solidFill>
                  <a:schemeClr val="bg1">
                    <a:lumMod val="8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, exécutés dans l’infrastructure de </a:t>
            </a:r>
            <a:r>
              <a:rPr lang="nl-BE" sz="1013" spc="10" dirty="0">
                <a:solidFill>
                  <a:schemeClr val="bg1">
                    <a:lumMod val="85000"/>
                  </a:schemeClr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Geomatys</a:t>
            </a:r>
            <a:endParaRPr sz="1013" spc="10" dirty="0">
              <a:solidFill>
                <a:schemeClr val="bg1">
                  <a:lumMod val="85000"/>
                </a:schemeClr>
              </a:solidFill>
              <a:latin typeface="Gill Sans SemiBold"/>
              <a:ea typeface="Gill Sans SemiBold"/>
              <a:cs typeface="Gill Sans SemiBold"/>
              <a:sym typeface="Gill Sans Light"/>
            </a:endParaRPr>
          </a:p>
        </p:txBody>
      </p:sp>
      <p:sp>
        <p:nvSpPr>
          <p:cNvPr id="63" name="Shape 62"/>
          <p:cNvSpPr/>
          <p:nvPr/>
        </p:nvSpPr>
        <p:spPr>
          <a:xfrm>
            <a:off x="1949606" y="435933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7E7E7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fr-BE" sz="1125" dirty="0" smtClean="0">
                <a:solidFill>
                  <a:schemeClr val="bg1">
                    <a:lumMod val="85000"/>
                  </a:schemeClr>
                </a:solidFill>
              </a:rPr>
              <a:t>OTB</a:t>
            </a:r>
            <a:endParaRPr sz="1125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4" name="Shape 61"/>
          <p:cNvSpPr/>
          <p:nvPr/>
        </p:nvSpPr>
        <p:spPr>
          <a:xfrm>
            <a:off x="1785608" y="4071879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 smtClean="0">
                <a:solidFill>
                  <a:srgbClr val="FFFFFF"/>
                </a:solidFill>
              </a:rPr>
              <a:t>W</a:t>
            </a:r>
            <a:r>
              <a:rPr lang="fr-BE" sz="1125" dirty="0" smtClean="0">
                <a:solidFill>
                  <a:srgbClr val="FFFFFF"/>
                </a:solidFill>
              </a:rPr>
              <a:t>P</a:t>
            </a:r>
            <a:r>
              <a:rPr sz="1125" dirty="0" smtClean="0">
                <a:solidFill>
                  <a:srgbClr val="FFFFFF"/>
                </a:solidFill>
              </a:rPr>
              <a:t>S</a:t>
            </a:r>
            <a:endParaRPr sz="1125" dirty="0">
              <a:solidFill>
                <a:srgbClr val="FFFFFF"/>
              </a:solidFill>
            </a:endParaRPr>
          </a:p>
        </p:txBody>
      </p:sp>
      <p:cxnSp>
        <p:nvCxnSpPr>
          <p:cNvPr id="573" name="Connector 573"/>
          <p:cNvCxnSpPr/>
          <p:nvPr/>
        </p:nvCxnSpPr>
        <p:spPr>
          <a:xfrm flipH="1">
            <a:off x="2104709" y="2142333"/>
            <a:ext cx="1175527" cy="1973133"/>
          </a:xfrm>
          <a:prstGeom prst="straightConnector1">
            <a:avLst/>
          </a:prstGeom>
          <a:ln w="88900">
            <a:solidFill>
              <a:schemeClr val="bg1">
                <a:lumMod val="85000"/>
              </a:schemeClr>
            </a:solidFill>
            <a:miter lim="400000"/>
            <a:headEnd type="triangle"/>
          </a:ln>
        </p:spPr>
      </p:cxnSp>
      <p:sp>
        <p:nvSpPr>
          <p:cNvPr id="58" name="Shape 568"/>
          <p:cNvSpPr/>
          <p:nvPr/>
        </p:nvSpPr>
        <p:spPr>
          <a:xfrm>
            <a:off x="3549435" y="183623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 smtClean="0">
                <a:solidFill>
                  <a:srgbClr val="FFFFFF"/>
                </a:solidFill>
              </a:rPr>
              <a:t>W</a:t>
            </a:r>
            <a:r>
              <a:rPr lang="nl-BE" sz="1125" dirty="0" smtClean="0">
                <a:solidFill>
                  <a:srgbClr val="FFFFFF"/>
                </a:solidFill>
              </a:rPr>
              <a:t>eb</a:t>
            </a:r>
            <a:endParaRPr sz="1125" dirty="0">
              <a:solidFill>
                <a:srgbClr val="FFFFFF"/>
              </a:solidFill>
            </a:endParaRPr>
          </a:p>
        </p:txBody>
      </p:sp>
      <p:pic>
        <p:nvPicPr>
          <p:cNvPr id="65" name="Imag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9081" y="2438074"/>
            <a:ext cx="2732222" cy="1178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er 2"/>
          <p:cNvGrpSpPr/>
          <p:nvPr/>
        </p:nvGrpSpPr>
        <p:grpSpPr>
          <a:xfrm>
            <a:off x="4051101" y="1077315"/>
            <a:ext cx="2448182" cy="949115"/>
            <a:chOff x="4051101" y="1077315"/>
            <a:chExt cx="2448182" cy="949115"/>
          </a:xfrm>
        </p:grpSpPr>
        <p:pic>
          <p:nvPicPr>
            <p:cNvPr id="66" name="Image 6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51101" y="1077315"/>
              <a:ext cx="2448182" cy="9491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Rectangle 1"/>
            <p:cNvSpPr/>
            <p:nvPr/>
          </p:nvSpPr>
          <p:spPr>
            <a:xfrm>
              <a:off x="5602085" y="1327076"/>
              <a:ext cx="68385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BE" sz="2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6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Web</a:t>
              </a:r>
              <a:endParaRPr lang="nl-BE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67" name="Group 582"/>
          <p:cNvGrpSpPr/>
          <p:nvPr/>
        </p:nvGrpSpPr>
        <p:grpSpPr>
          <a:xfrm>
            <a:off x="940536" y="5674792"/>
            <a:ext cx="1305149" cy="241257"/>
            <a:chOff x="0" y="0"/>
            <a:chExt cx="2320263" cy="428899"/>
          </a:xfrm>
          <a:solidFill>
            <a:schemeClr val="bg1">
              <a:lumMod val="85000"/>
            </a:schemeClr>
          </a:solidFill>
        </p:grpSpPr>
        <p:sp>
          <p:nvSpPr>
            <p:cNvPr id="68" name="Shape 580"/>
            <p:cNvSpPr/>
            <p:nvPr/>
          </p:nvSpPr>
          <p:spPr>
            <a:xfrm>
              <a:off x="-1" y="0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69" name="pasted-image.png"/>
            <p:cNvPicPr/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523547" y="22499"/>
              <a:ext cx="1796717" cy="4064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</p:grpSp>
      <p:grpSp>
        <p:nvGrpSpPr>
          <p:cNvPr id="70" name="Group 585"/>
          <p:cNvGrpSpPr/>
          <p:nvPr/>
        </p:nvGrpSpPr>
        <p:grpSpPr>
          <a:xfrm>
            <a:off x="7206405" y="5629157"/>
            <a:ext cx="1400311" cy="334373"/>
            <a:chOff x="0" y="0"/>
            <a:chExt cx="2489440" cy="594439"/>
          </a:xfrm>
          <a:solidFill>
            <a:schemeClr val="bg1">
              <a:lumMod val="85000"/>
            </a:schemeClr>
          </a:solidFill>
        </p:grpSpPr>
        <p:sp>
          <p:nvSpPr>
            <p:cNvPr id="71" name="Shape 583"/>
            <p:cNvSpPr/>
            <p:nvPr/>
          </p:nvSpPr>
          <p:spPr>
            <a:xfrm>
              <a:off x="-1" y="94019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72" name="pasted-image.jpg"/>
            <p:cNvPicPr/>
            <p:nvPr/>
          </p:nvPicPr>
          <p:blipFill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557513" y="0"/>
              <a:ext cx="1931928" cy="59444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</p:grpSp>
      <p:grpSp>
        <p:nvGrpSpPr>
          <p:cNvPr id="73" name="Group 588"/>
          <p:cNvGrpSpPr/>
          <p:nvPr/>
        </p:nvGrpSpPr>
        <p:grpSpPr>
          <a:xfrm>
            <a:off x="2614319" y="5659551"/>
            <a:ext cx="1049941" cy="250309"/>
            <a:chOff x="0" y="0"/>
            <a:chExt cx="1866559" cy="444991"/>
          </a:xfrm>
          <a:solidFill>
            <a:schemeClr val="bg1">
              <a:lumMod val="85000"/>
            </a:schemeClr>
          </a:solidFill>
        </p:grpSpPr>
        <p:sp>
          <p:nvSpPr>
            <p:cNvPr id="74" name="Shape 586"/>
            <p:cNvSpPr/>
            <p:nvPr/>
          </p:nvSpPr>
          <p:spPr>
            <a:xfrm>
              <a:off x="-1" y="38591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75" name="logo_cnes.png"/>
            <p:cNvPicPr/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561610" y="0"/>
              <a:ext cx="1304950" cy="42890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</p:grpSp>
      <p:grpSp>
        <p:nvGrpSpPr>
          <p:cNvPr id="76" name="Group 591"/>
          <p:cNvGrpSpPr/>
          <p:nvPr/>
        </p:nvGrpSpPr>
        <p:grpSpPr>
          <a:xfrm>
            <a:off x="5581812" y="5681258"/>
            <a:ext cx="1253998" cy="238418"/>
            <a:chOff x="0" y="0"/>
            <a:chExt cx="2229327" cy="423853"/>
          </a:xfrm>
          <a:solidFill>
            <a:schemeClr val="bg1">
              <a:lumMod val="85000"/>
            </a:schemeClr>
          </a:solidFill>
        </p:grpSpPr>
        <p:sp>
          <p:nvSpPr>
            <p:cNvPr id="77" name="Shape 589"/>
            <p:cNvSpPr/>
            <p:nvPr/>
          </p:nvSpPr>
          <p:spPr>
            <a:xfrm>
              <a:off x="-1" y="0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78" name="pasted-image.jpg"/>
            <p:cNvPicPr/>
            <p:nvPr/>
          </p:nvPicPr>
          <p:blipFill>
            <a:blip r:embed="rId13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499991" y="30153"/>
              <a:ext cx="1729337" cy="3937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</p:grpSp>
      <p:grpSp>
        <p:nvGrpSpPr>
          <p:cNvPr id="79" name="Group 594"/>
          <p:cNvGrpSpPr/>
          <p:nvPr/>
        </p:nvGrpSpPr>
        <p:grpSpPr>
          <a:xfrm>
            <a:off x="4006637" y="5630438"/>
            <a:ext cx="1201657" cy="281932"/>
            <a:chOff x="0" y="0"/>
            <a:chExt cx="2136278" cy="501210"/>
          </a:xfrm>
          <a:solidFill>
            <a:schemeClr val="bg1">
              <a:lumMod val="85000"/>
            </a:schemeClr>
          </a:solidFill>
        </p:grpSpPr>
        <p:sp>
          <p:nvSpPr>
            <p:cNvPr id="80" name="Shape 592"/>
            <p:cNvSpPr/>
            <p:nvPr/>
          </p:nvSpPr>
          <p:spPr>
            <a:xfrm>
              <a:off x="-1" y="87567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81" name="logo_geomatys_bleu.pdf"/>
            <p:cNvPicPr/>
            <p:nvPr/>
          </p:nvPicPr>
          <p:blipFill>
            <a:blip r:embed="rId14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530951" y="0"/>
              <a:ext cx="1605328" cy="50121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47811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622080" y="6565079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7AD17D4-4B2F-5E4F-A585-52A887BE543D}" type="slidenum">
              <a:rPr lang="fr-FR" sz="1000" smtClean="0">
                <a:solidFill>
                  <a:srgbClr val="474747"/>
                </a:solidFill>
              </a:rPr>
              <a:t>2</a:t>
            </a:fld>
            <a:endParaRPr lang="fr-FR" sz="1000" dirty="0">
              <a:solidFill>
                <a:srgbClr val="474747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913" y="113990"/>
            <a:ext cx="2831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Arial"/>
                <a:cs typeface="Arial"/>
              </a:rPr>
              <a:t>Geomatys, c’est qui ?</a:t>
            </a:r>
            <a:endParaRPr lang="fr-FR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29455" y="1029026"/>
            <a:ext cx="8260294" cy="4683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476A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/>
                <a:cs typeface="Arial"/>
              </a:rPr>
              <a:t>Société basée à Arles depuis 2005</a:t>
            </a:r>
          </a:p>
          <a:p>
            <a:pPr marL="342900" indent="-342900">
              <a:lnSpc>
                <a:spcPct val="150000"/>
              </a:lnSpc>
              <a:buClr>
                <a:srgbClr val="0476A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/>
                <a:cs typeface="Arial"/>
              </a:rPr>
              <a:t>Centre de développement </a:t>
            </a:r>
            <a:r>
              <a:rPr lang="fr-FR" sz="2000" dirty="0">
                <a:latin typeface="Arial"/>
                <a:cs typeface="Arial"/>
              </a:rPr>
              <a:t>à Montpellier (20 </a:t>
            </a:r>
            <a:r>
              <a:rPr lang="fr-FR" sz="2000" dirty="0" smtClean="0">
                <a:latin typeface="Arial"/>
                <a:cs typeface="Arial"/>
              </a:rPr>
              <a:t>personnes)</a:t>
            </a:r>
          </a:p>
          <a:p>
            <a:pPr marL="342900" indent="-342900">
              <a:lnSpc>
                <a:spcPct val="150000"/>
              </a:lnSpc>
              <a:buClr>
                <a:srgbClr val="0476A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/>
                <a:cs typeface="Arial"/>
              </a:rPr>
              <a:t>Activités : Consultance, Projets, UX Design, Standardisation</a:t>
            </a:r>
          </a:p>
          <a:p>
            <a:pPr marL="342900" indent="-342900">
              <a:lnSpc>
                <a:spcPct val="150000"/>
              </a:lnSpc>
              <a:buClr>
                <a:srgbClr val="0476A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/>
                <a:cs typeface="Arial"/>
              </a:rPr>
              <a:t>Marchés visés : </a:t>
            </a:r>
          </a:p>
          <a:p>
            <a:pPr marL="800100" lvl="1" indent="-342900">
              <a:lnSpc>
                <a:spcPct val="150000"/>
              </a:lnSpc>
              <a:buClr>
                <a:srgbClr val="0476A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/>
                <a:cs typeface="Arial"/>
              </a:rPr>
              <a:t>Défense, </a:t>
            </a:r>
          </a:p>
          <a:p>
            <a:pPr marL="800100" lvl="1" indent="-342900">
              <a:lnSpc>
                <a:spcPct val="150000"/>
              </a:lnSpc>
              <a:buClr>
                <a:srgbClr val="0476A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/>
                <a:cs typeface="Arial"/>
              </a:rPr>
              <a:t>Observation de la terre, </a:t>
            </a:r>
          </a:p>
          <a:p>
            <a:pPr marL="800100" lvl="1" indent="-342900">
              <a:lnSpc>
                <a:spcPct val="150000"/>
              </a:lnSpc>
              <a:buClr>
                <a:srgbClr val="0476A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/>
                <a:cs typeface="Arial"/>
              </a:rPr>
              <a:t>Biodiversité et environnement</a:t>
            </a:r>
          </a:p>
          <a:p>
            <a:pPr marL="342900" indent="-342900">
              <a:lnSpc>
                <a:spcPct val="150000"/>
              </a:lnSpc>
              <a:buClr>
                <a:srgbClr val="0476A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/>
                <a:cs typeface="Arial"/>
              </a:rPr>
              <a:t>Socle logiciel : Apache SIS / </a:t>
            </a:r>
            <a:r>
              <a:rPr lang="fr-FR" sz="2000" dirty="0" err="1" smtClean="0">
                <a:latin typeface="Arial"/>
                <a:cs typeface="Arial"/>
              </a:rPr>
              <a:t>GeoToolkit</a:t>
            </a:r>
            <a:r>
              <a:rPr lang="fr-FR" sz="2000" dirty="0" smtClean="0">
                <a:latin typeface="Arial"/>
                <a:cs typeface="Arial"/>
              </a:rPr>
              <a:t> / Constellation Suite</a:t>
            </a:r>
          </a:p>
          <a:p>
            <a:pPr>
              <a:lnSpc>
                <a:spcPct val="150000"/>
              </a:lnSpc>
              <a:buClr>
                <a:srgbClr val="0476A1"/>
              </a:buClr>
              <a:buSzPct val="120000"/>
            </a:pPr>
            <a:r>
              <a:rPr lang="fr-FR" sz="2000" smtClean="0">
                <a:latin typeface="Arial"/>
                <a:cs typeface="Arial"/>
              </a:rPr>
              <a:t> </a:t>
            </a:r>
            <a:endParaRPr lang="fr-FR" sz="2000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  <a:buClr>
                <a:srgbClr val="0476A1"/>
              </a:buClr>
              <a:buSzPct val="120000"/>
            </a:pPr>
            <a:endParaRPr lang="fr-FR" sz="2000" dirty="0" smtClean="0">
              <a:latin typeface="Arial"/>
              <a:cs typeface="Aria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800848" y="9339182"/>
            <a:ext cx="276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17" name="AutoShape 12" descr="https://s3.amazonaws.com/media.jetstrap.com/tkEpFxbnSLadl2QRyf8F_Cstl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5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pasted-image.jpg"/>
          <p:cNvPicPr/>
          <p:nvPr/>
        </p:nvPicPr>
        <p:blipFill>
          <a:blip r:embed="rId2">
            <a:alphaModFix amt="5000"/>
            <a:extLst/>
          </a:blip>
          <a:stretch>
            <a:fillRect/>
          </a:stretch>
        </p:blipFill>
        <p:spPr>
          <a:xfrm>
            <a:off x="1675070" y="418478"/>
            <a:ext cx="6562754" cy="5143501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61" name="Connector 561"/>
          <p:cNvCxnSpPr>
            <a:stCxn id="571" idx="0"/>
          </p:cNvCxnSpPr>
          <p:nvPr/>
        </p:nvCxnSpPr>
        <p:spPr>
          <a:xfrm flipH="1" flipV="1">
            <a:off x="2227910" y="4236779"/>
            <a:ext cx="2913363" cy="450188"/>
          </a:xfrm>
          <a:prstGeom prst="straightConnector1">
            <a:avLst/>
          </a:prstGeom>
          <a:ln w="88900">
            <a:solidFill>
              <a:schemeClr val="bg1">
                <a:lumMod val="85000"/>
              </a:schemeClr>
            </a:solidFill>
            <a:miter lim="400000"/>
            <a:headEnd type="triangle"/>
          </a:ln>
        </p:spPr>
      </p:cxnSp>
      <p:sp>
        <p:nvSpPr>
          <p:cNvPr id="563" name="Shape 563"/>
          <p:cNvSpPr/>
          <p:nvPr/>
        </p:nvSpPr>
        <p:spPr>
          <a:xfrm>
            <a:off x="3020188" y="1258516"/>
            <a:ext cx="893758" cy="883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7E7E7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/>
            <a:r>
              <a:rPr sz="1125">
                <a:solidFill>
                  <a:schemeClr val="bg1">
                    <a:lumMod val="85000"/>
                  </a:schemeClr>
                </a:solidFill>
              </a:rPr>
              <a:t>browser,</a:t>
            </a:r>
          </a:p>
          <a:p>
            <a:pPr algn="ctr"/>
            <a:r>
              <a:rPr sz="1125">
                <a:solidFill>
                  <a:schemeClr val="bg1">
                    <a:lumMod val="85000"/>
                  </a:schemeClr>
                </a:solidFill>
                <a:sym typeface="Gill Sans SemiBold"/>
              </a:rPr>
              <a:t>everywhere</a:t>
            </a:r>
          </a:p>
        </p:txBody>
      </p:sp>
      <p:pic>
        <p:nvPicPr>
          <p:cNvPr id="564" name="firefox.png"/>
          <p:cNvPicPr/>
          <p:nvPr/>
        </p:nvPicPr>
        <p:blipFill>
          <a:blip r:embed="rId3">
            <a:grayscl/>
            <a:extLst/>
          </a:blip>
          <a:stretch>
            <a:fillRect/>
          </a:stretch>
        </p:blipFill>
        <p:spPr>
          <a:xfrm>
            <a:off x="2815998" y="1077315"/>
            <a:ext cx="537873" cy="537872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565" name="Shape 565"/>
          <p:cNvSpPr/>
          <p:nvPr/>
        </p:nvSpPr>
        <p:spPr>
          <a:xfrm>
            <a:off x="5107154" y="3958660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7E7E7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/>
            <a:r>
              <a:rPr sz="1125" dirty="0">
                <a:solidFill>
                  <a:schemeClr val="bg1">
                    <a:lumMod val="85000"/>
                  </a:schemeClr>
                </a:solidFill>
              </a:rPr>
              <a:t>Rome,</a:t>
            </a:r>
          </a:p>
          <a:p>
            <a:pPr algn="ctr"/>
            <a:r>
              <a:rPr sz="1125" dirty="0">
                <a:solidFill>
                  <a:schemeClr val="bg1">
                    <a:lumMod val="85000"/>
                  </a:schemeClr>
                </a:solidFill>
                <a:sym typeface="Gill Sans SemiBold"/>
              </a:rPr>
              <a:t>Italy</a:t>
            </a:r>
          </a:p>
        </p:txBody>
      </p:sp>
      <p:sp>
        <p:nvSpPr>
          <p:cNvPr id="566" name="Shape 566"/>
          <p:cNvSpPr/>
          <p:nvPr/>
        </p:nvSpPr>
        <p:spPr>
          <a:xfrm>
            <a:off x="6780560" y="1343045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6AAA8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chemeClr val="bg1">
                    <a:lumMod val="8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Toulouse,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chemeClr val="bg1">
                    <a:lumMod val="8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France</a:t>
            </a:r>
          </a:p>
        </p:txBody>
      </p:sp>
      <p:sp>
        <p:nvSpPr>
          <p:cNvPr id="567" name="Shape 567"/>
          <p:cNvSpPr/>
          <p:nvPr/>
        </p:nvSpPr>
        <p:spPr>
          <a:xfrm>
            <a:off x="958658" y="4115466"/>
            <a:ext cx="114605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6AAA8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chemeClr val="bg1">
                    <a:lumMod val="8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Montpellier,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chemeClr val="bg1">
                    <a:lumMod val="8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France</a:t>
            </a:r>
          </a:p>
        </p:txBody>
      </p:sp>
      <p:sp>
        <p:nvSpPr>
          <p:cNvPr id="568" name="Shape 568"/>
          <p:cNvSpPr/>
          <p:nvPr/>
        </p:nvSpPr>
        <p:spPr>
          <a:xfrm>
            <a:off x="6623260" y="126372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sp>
        <p:nvSpPr>
          <p:cNvPr id="569" name="Shape 569"/>
          <p:cNvSpPr/>
          <p:nvPr/>
        </p:nvSpPr>
        <p:spPr>
          <a:xfrm>
            <a:off x="6892251" y="2191073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7E7E7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chemeClr val="bg1">
                    <a:lumMod val="85000"/>
                  </a:schemeClr>
                </a:solidFill>
              </a:rPr>
              <a:t>WPS</a:t>
            </a:r>
          </a:p>
        </p:txBody>
      </p:sp>
      <p:sp>
        <p:nvSpPr>
          <p:cNvPr id="570" name="Shape 570"/>
          <p:cNvSpPr/>
          <p:nvPr/>
        </p:nvSpPr>
        <p:spPr>
          <a:xfrm>
            <a:off x="5689848" y="377957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>
                <a:solidFill>
                  <a:srgbClr val="FFFFFF"/>
                </a:solidFill>
              </a:rPr>
              <a:t>WPS</a:t>
            </a:r>
          </a:p>
        </p:txBody>
      </p:sp>
      <p:sp>
        <p:nvSpPr>
          <p:cNvPr id="571" name="Shape 571"/>
          <p:cNvSpPr/>
          <p:nvPr/>
        </p:nvSpPr>
        <p:spPr>
          <a:xfrm>
            <a:off x="4912672" y="445836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675">
                <a:solidFill>
                  <a:schemeClr val="bg1">
                    <a:lumMod val="85000"/>
                  </a:schemeClr>
                </a:solidFill>
              </a:rPr>
              <a:t>Download</a:t>
            </a:r>
          </a:p>
        </p:txBody>
      </p:sp>
      <p:sp>
        <p:nvSpPr>
          <p:cNvPr id="572" name="Shape 572"/>
          <p:cNvSpPr/>
          <p:nvPr/>
        </p:nvSpPr>
        <p:spPr>
          <a:xfrm>
            <a:off x="1303083" y="388686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>
                <a:solidFill>
                  <a:srgbClr val="FFFFFF"/>
                </a:solidFill>
              </a:rPr>
              <a:t>WMS</a:t>
            </a:r>
          </a:p>
        </p:txBody>
      </p:sp>
      <p:cxnSp>
        <p:nvCxnSpPr>
          <p:cNvPr id="575" name="Connector 575"/>
          <p:cNvCxnSpPr/>
          <p:nvPr/>
        </p:nvCxnSpPr>
        <p:spPr>
          <a:xfrm flipH="1">
            <a:off x="1719489" y="2073960"/>
            <a:ext cx="1469375" cy="1950491"/>
          </a:xfrm>
          <a:prstGeom prst="straightConnector1">
            <a:avLst/>
          </a:prstGeom>
          <a:ln w="88900">
            <a:solidFill>
              <a:schemeClr val="bg1">
                <a:lumMod val="85000"/>
              </a:schemeClr>
            </a:solidFill>
            <a:miter lim="400000"/>
            <a:headEnd type="triangle"/>
          </a:ln>
        </p:spPr>
      </p:cxnSp>
      <p:pic>
        <p:nvPicPr>
          <p:cNvPr id="576" name="pleiades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454083">
            <a:off x="4647810" y="4432716"/>
            <a:ext cx="206207" cy="194889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77" name="Shape 577"/>
          <p:cNvSpPr/>
          <p:nvPr/>
        </p:nvSpPr>
        <p:spPr>
          <a:xfrm>
            <a:off x="3918247" y="4423281"/>
            <a:ext cx="618841" cy="19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900">
                <a:solidFill>
                  <a:schemeClr val="bg1">
                    <a:lumMod val="85000"/>
                  </a:schemeClr>
                </a:solidFill>
              </a:rPr>
              <a:t>Orthoimage</a:t>
            </a:r>
          </a:p>
        </p:txBody>
      </p:sp>
      <p:sp>
        <p:nvSpPr>
          <p:cNvPr id="578" name="Shape 578"/>
          <p:cNvSpPr/>
          <p:nvPr/>
        </p:nvSpPr>
        <p:spPr>
          <a:xfrm>
            <a:off x="5275192" y="376202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CSW</a:t>
            </a:r>
          </a:p>
        </p:txBody>
      </p:sp>
      <p:sp>
        <p:nvSpPr>
          <p:cNvPr id="579" name="Shape 579"/>
          <p:cNvSpPr/>
          <p:nvPr/>
        </p:nvSpPr>
        <p:spPr>
          <a:xfrm>
            <a:off x="4956447" y="399217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pic>
        <p:nvPicPr>
          <p:cNvPr id="595" name="cloud_simpl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51748" y="4104989"/>
            <a:ext cx="1578585" cy="1578585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96" name="Shape 596"/>
          <p:cNvSpPr/>
          <p:nvPr/>
        </p:nvSpPr>
        <p:spPr>
          <a:xfrm>
            <a:off x="6316754" y="5066136"/>
            <a:ext cx="763298" cy="222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69">
                <a:solidFill>
                  <a:schemeClr val="bg1">
                    <a:lumMod val="85000"/>
                  </a:schemeClr>
                </a:solidFill>
              </a:rPr>
              <a:t>Raw images</a:t>
            </a:r>
          </a:p>
        </p:txBody>
      </p:sp>
      <p:pic>
        <p:nvPicPr>
          <p:cNvPr id="597" name="droppedImage.png"/>
          <p:cNvPicPr/>
          <p:nvPr/>
        </p:nvPicPr>
        <p:blipFill>
          <a:blip r:embed="rId6">
            <a:extLst/>
          </a:blip>
          <a:srcRect l="5971" t="10001" r="5923" b="10439"/>
          <a:stretch>
            <a:fillRect/>
          </a:stretch>
        </p:blipFill>
        <p:spPr>
          <a:xfrm>
            <a:off x="6037385" y="5103577"/>
            <a:ext cx="225254" cy="221457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598" name="pleiades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28921" y="5029451"/>
            <a:ext cx="234317" cy="221457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599" name="javascript-edit(82710)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907151" y="4663206"/>
            <a:ext cx="303286" cy="334738"/>
          </a:xfrm>
          <a:prstGeom prst="rect">
            <a:avLst/>
          </a:prstGeom>
          <a:ln w="12700">
            <a:miter lim="400000"/>
          </a:ln>
        </p:spPr>
      </p:pic>
      <p:sp>
        <p:nvSpPr>
          <p:cNvPr id="600" name="Shape 600"/>
          <p:cNvSpPr/>
          <p:nvPr/>
        </p:nvSpPr>
        <p:spPr>
          <a:xfrm>
            <a:off x="6285936" y="4713526"/>
            <a:ext cx="633187" cy="22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69">
                <a:solidFill>
                  <a:schemeClr val="bg1">
                    <a:lumMod val="85000"/>
                  </a:schemeClr>
                </a:solidFill>
              </a:rPr>
              <a:t>Metadata</a:t>
            </a:r>
          </a:p>
        </p:txBody>
      </p:sp>
      <p:sp>
        <p:nvSpPr>
          <p:cNvPr id="601" name="Shape 601"/>
          <p:cNvSpPr/>
          <p:nvPr/>
        </p:nvSpPr>
        <p:spPr>
          <a:xfrm>
            <a:off x="6509751" y="4885052"/>
            <a:ext cx="160300" cy="222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1069">
                <a:solidFill>
                  <a:schemeClr val="bg1">
                    <a:lumMod val="85000"/>
                  </a:schemeClr>
                </a:solidFill>
              </a:rPr>
              <a:t>+</a:t>
            </a:r>
          </a:p>
        </p:txBody>
      </p:sp>
      <p:pic>
        <p:nvPicPr>
          <p:cNvPr id="602" name="cloud_simpl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1954" y="1448501"/>
            <a:ext cx="1578585" cy="1578585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603" name="Shape 603"/>
          <p:cNvSpPr/>
          <p:nvPr/>
        </p:nvSpPr>
        <p:spPr>
          <a:xfrm>
            <a:off x="7626950" y="2149144"/>
            <a:ext cx="126797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>
              <a:defRPr sz="20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125">
                <a:solidFill>
                  <a:schemeClr val="bg1">
                    <a:lumMod val="85000"/>
                  </a:schemeClr>
                </a:solidFill>
              </a:rPr>
              <a:t>Reference 3D data</a:t>
            </a:r>
          </a:p>
        </p:txBody>
      </p:sp>
      <p:pic>
        <p:nvPicPr>
          <p:cNvPr id="604" name="javascript-edit(82710)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340627" y="2326703"/>
            <a:ext cx="303287" cy="334738"/>
          </a:xfrm>
          <a:prstGeom prst="rect">
            <a:avLst/>
          </a:prstGeom>
          <a:ln w="12700">
            <a:miter lim="400000"/>
          </a:ln>
        </p:spPr>
      </p:pic>
      <p:sp>
        <p:nvSpPr>
          <p:cNvPr id="605" name="Shape 605"/>
          <p:cNvSpPr/>
          <p:nvPr/>
        </p:nvSpPr>
        <p:spPr>
          <a:xfrm rot="1800196">
            <a:off x="3083337" y="2949186"/>
            <a:ext cx="212314" cy="1894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927" y="225"/>
                </a:moveTo>
                <a:lnTo>
                  <a:pt x="0" y="17857"/>
                </a:lnTo>
                <a:lnTo>
                  <a:pt x="16003" y="21600"/>
                </a:lnTo>
                <a:lnTo>
                  <a:pt x="21600" y="4271"/>
                </a:lnTo>
                <a:lnTo>
                  <a:pt x="7699" y="0"/>
                </a:lnTo>
              </a:path>
            </a:pathLst>
          </a:custGeom>
          <a:solidFill>
            <a:srgbClr val="424242">
              <a:alpha val="20000"/>
            </a:srgbClr>
          </a:solidFill>
          <a:ln w="25400">
            <a:solidFill>
              <a:srgbClr val="212121">
                <a:alpha val="20000"/>
              </a:srgbClr>
            </a:solidFill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 sz="1013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06" name="Shape 606"/>
          <p:cNvSpPr/>
          <p:nvPr/>
        </p:nvSpPr>
        <p:spPr>
          <a:xfrm rot="1800196">
            <a:off x="3015007" y="2702369"/>
            <a:ext cx="195650" cy="214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6" y="0"/>
                </a:moveTo>
                <a:lnTo>
                  <a:pt x="0" y="14287"/>
                </a:lnTo>
                <a:lnTo>
                  <a:pt x="21600" y="21600"/>
                </a:lnTo>
                <a:lnTo>
                  <a:pt x="13418" y="813"/>
                </a:lnTo>
                <a:lnTo>
                  <a:pt x="12966" y="0"/>
                </a:lnTo>
              </a:path>
            </a:pathLst>
          </a:custGeom>
          <a:solidFill>
            <a:srgbClr val="919191">
              <a:alpha val="20000"/>
            </a:srgbClr>
          </a:solidFill>
          <a:ln w="25400">
            <a:solidFill>
              <a:srgbClr val="212121">
                <a:alpha val="20000"/>
              </a:srgbClr>
            </a:solidFill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 sz="1013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07" name="Shape 607"/>
          <p:cNvSpPr/>
          <p:nvPr/>
        </p:nvSpPr>
        <p:spPr>
          <a:xfrm rot="1800196">
            <a:off x="3214803" y="2740545"/>
            <a:ext cx="139253" cy="200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150"/>
                </a:lnTo>
                <a:lnTo>
                  <a:pt x="21600" y="21600"/>
                </a:lnTo>
                <a:lnTo>
                  <a:pt x="21600" y="13473"/>
                </a:lnTo>
                <a:lnTo>
                  <a:pt x="0" y="0"/>
                </a:lnTo>
              </a:path>
            </a:pathLst>
          </a:custGeom>
          <a:solidFill>
            <a:srgbClr val="797979">
              <a:alpha val="20000"/>
            </a:srgbClr>
          </a:solidFill>
          <a:ln w="25400">
            <a:solidFill>
              <a:srgbClr val="212121">
                <a:alpha val="20000"/>
              </a:srgbClr>
            </a:solidFill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 sz="1013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3065651" y="2541344"/>
            <a:ext cx="77269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900" dirty="0">
                <a:solidFill>
                  <a:schemeClr val="bg1">
                    <a:lumMod val="85000"/>
                  </a:schemeClr>
                </a:solidFill>
              </a:rPr>
              <a:t>Learning features</a:t>
            </a:r>
          </a:p>
        </p:txBody>
      </p:sp>
      <p:sp>
        <p:nvSpPr>
          <p:cNvPr id="610" name="Shape 610"/>
          <p:cNvSpPr/>
          <p:nvPr/>
        </p:nvSpPr>
        <p:spPr>
          <a:xfrm>
            <a:off x="3442423" y="2980288"/>
            <a:ext cx="0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spc="48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endParaRPr sz="2700" spc="27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11" name="Shape 611"/>
          <p:cNvSpPr/>
          <p:nvPr/>
        </p:nvSpPr>
        <p:spPr>
          <a:xfrm>
            <a:off x="366404" y="3072267"/>
            <a:ext cx="1583202" cy="4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/>
            </a:pPr>
            <a:r>
              <a:rPr sz="1125" dirty="0">
                <a:solidFill>
                  <a:schemeClr val="bg1">
                    <a:lumMod val="85000"/>
                  </a:schemeClr>
                </a:solidFill>
              </a:rPr>
              <a:t>Stream land cover map WMS layer</a:t>
            </a:r>
          </a:p>
        </p:txBody>
      </p:sp>
      <p:sp>
        <p:nvSpPr>
          <p:cNvPr id="612" name="Shape 612"/>
          <p:cNvSpPr/>
          <p:nvPr/>
        </p:nvSpPr>
        <p:spPr>
          <a:xfrm>
            <a:off x="958658" y="2722011"/>
            <a:ext cx="414520" cy="473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spc="48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sz="2700" spc="27" dirty="0">
                <a:solidFill>
                  <a:schemeClr val="bg1">
                    <a:lumMod val="85000"/>
                  </a:schemeClr>
                </a:solidFill>
              </a:rPr>
              <a:t>10</a:t>
            </a:r>
          </a:p>
        </p:txBody>
      </p:sp>
      <p:sp>
        <p:nvSpPr>
          <p:cNvPr id="59" name="Shape 183"/>
          <p:cNvSpPr/>
          <p:nvPr/>
        </p:nvSpPr>
        <p:spPr>
          <a:xfrm>
            <a:off x="180499" y="-18602"/>
            <a:ext cx="6215504" cy="6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 spc="64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spc="0"/>
            </a:pPr>
            <a:r>
              <a:rPr lang="nl-BE" sz="3600" spc="36" dirty="0" smtClean="0">
                <a:solidFill>
                  <a:schemeClr val="bg1"/>
                </a:solidFill>
              </a:rPr>
              <a:t>Composants logiciels</a:t>
            </a:r>
            <a:endParaRPr sz="3600" spc="36" dirty="0">
              <a:solidFill>
                <a:schemeClr val="bg1"/>
              </a:solidFill>
            </a:endParaRPr>
          </a:p>
        </p:txBody>
      </p:sp>
      <p:sp>
        <p:nvSpPr>
          <p:cNvPr id="60" name="Shape 555"/>
          <p:cNvSpPr/>
          <p:nvPr/>
        </p:nvSpPr>
        <p:spPr>
          <a:xfrm>
            <a:off x="2837308" y="3274246"/>
            <a:ext cx="1583202" cy="750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/>
            </a:pPr>
            <a:r>
              <a:rPr lang="nl-BE" sz="1125" dirty="0" smtClean="0">
                <a:solidFill>
                  <a:schemeClr val="bg1">
                    <a:lumMod val="85000"/>
                  </a:schemeClr>
                </a:solidFill>
              </a:rPr>
              <a:t>Calcul d’occupation du sol à partir d’</a:t>
            </a:r>
            <a:r>
              <a:rPr sz="1125" dirty="0" smtClean="0">
                <a:solidFill>
                  <a:schemeClr val="bg1">
                    <a:lumMod val="85000"/>
                  </a:schemeClr>
                </a:solidFill>
              </a:rPr>
              <a:t>orthoimage (</a:t>
            </a:r>
            <a:r>
              <a:rPr lang="nl-BE" sz="1125" dirty="0" smtClean="0">
                <a:solidFill>
                  <a:schemeClr val="bg1">
                    <a:lumMod val="85000"/>
                  </a:schemeClr>
                </a:solidFill>
              </a:rPr>
              <a:t>in the </a:t>
            </a:r>
            <a:r>
              <a:rPr sz="1125" dirty="0" smtClean="0">
                <a:solidFill>
                  <a:schemeClr val="bg1">
                    <a:lumMod val="85000"/>
                  </a:schemeClr>
                </a:solidFill>
              </a:rPr>
              <a:t>cloud</a:t>
            </a:r>
            <a:r>
              <a:rPr sz="1125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</p:txBody>
      </p:sp>
      <p:sp>
        <p:nvSpPr>
          <p:cNvPr id="61" name="Shape 556"/>
          <p:cNvSpPr/>
          <p:nvPr/>
        </p:nvSpPr>
        <p:spPr>
          <a:xfrm>
            <a:off x="3451997" y="2951435"/>
            <a:ext cx="234383" cy="473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spc="48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sz="2700" spc="27" dirty="0">
                <a:solidFill>
                  <a:schemeClr val="bg1">
                    <a:lumMod val="85000"/>
                  </a:schemeClr>
                </a:solidFill>
              </a:rPr>
              <a:t>9</a:t>
            </a:r>
          </a:p>
        </p:txBody>
      </p:sp>
      <p:sp>
        <p:nvSpPr>
          <p:cNvPr id="62" name="Shape 557"/>
          <p:cNvSpPr/>
          <p:nvPr/>
        </p:nvSpPr>
        <p:spPr>
          <a:xfrm>
            <a:off x="189812" y="1510457"/>
            <a:ext cx="2589290" cy="681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/>
          <a:p>
            <a:pPr defTabSz="242888"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r>
              <a:rPr lang="nl-BE" sz="1013" spc="10" dirty="0" smtClean="0">
                <a:solidFill>
                  <a:schemeClr val="bg1">
                    <a:lumMod val="8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Calcul de</a:t>
            </a:r>
            <a:r>
              <a:rPr sz="1013" spc="10" dirty="0" smtClean="0">
                <a:solidFill>
                  <a:schemeClr val="bg1">
                    <a:lumMod val="85000"/>
                  </a:schemeClr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r>
              <a:rPr lang="nl-BE" sz="1013" spc="10" dirty="0" smtClean="0">
                <a:solidFill>
                  <a:schemeClr val="bg1">
                    <a:lumMod val="85000"/>
                  </a:schemeClr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l’occupation du sol</a:t>
            </a:r>
            <a:r>
              <a:rPr sz="1013" spc="10" dirty="0" smtClean="0">
                <a:solidFill>
                  <a:schemeClr val="bg1">
                    <a:lumMod val="8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 </a:t>
            </a:r>
            <a:r>
              <a:rPr lang="nl-BE" sz="1013" spc="10" dirty="0" smtClean="0">
                <a:solidFill>
                  <a:schemeClr val="bg1">
                    <a:lumMod val="8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à partir d’images </a:t>
            </a:r>
            <a:r>
              <a:rPr lang="nl-BE" sz="1013" spc="10" dirty="0">
                <a:solidFill>
                  <a:schemeClr val="bg1">
                    <a:lumMod val="85000"/>
                  </a:schemeClr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orthorectifiées</a:t>
            </a:r>
            <a:r>
              <a:rPr lang="nl-BE" sz="1013" spc="10" dirty="0" smtClean="0">
                <a:solidFill>
                  <a:schemeClr val="bg1">
                    <a:lumMod val="8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 enregistrée dans le </a:t>
            </a:r>
            <a:r>
              <a:rPr lang="nl-BE" sz="1013" spc="10" dirty="0">
                <a:solidFill>
                  <a:schemeClr val="bg1">
                    <a:lumMod val="85000"/>
                  </a:schemeClr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cloud</a:t>
            </a:r>
            <a:r>
              <a:rPr lang="nl-BE" sz="1013" spc="10" dirty="0" smtClean="0">
                <a:solidFill>
                  <a:schemeClr val="bg1">
                    <a:lumMod val="8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, en utilisant les processus de la librairie </a:t>
            </a:r>
            <a:r>
              <a:rPr lang="nl-BE" sz="1013" spc="10" dirty="0">
                <a:solidFill>
                  <a:schemeClr val="bg1">
                    <a:lumMod val="85000"/>
                  </a:schemeClr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OTB</a:t>
            </a:r>
            <a:r>
              <a:rPr lang="nl-BE" sz="1013" spc="10" dirty="0" smtClean="0">
                <a:solidFill>
                  <a:schemeClr val="bg1">
                    <a:lumMod val="8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, exécutés dans l’infrastructure de </a:t>
            </a:r>
            <a:r>
              <a:rPr lang="nl-BE" sz="1013" spc="10" dirty="0">
                <a:solidFill>
                  <a:schemeClr val="bg1">
                    <a:lumMod val="85000"/>
                  </a:schemeClr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Geomatys</a:t>
            </a:r>
            <a:endParaRPr sz="1013" spc="10" dirty="0">
              <a:solidFill>
                <a:schemeClr val="bg1">
                  <a:lumMod val="85000"/>
                </a:schemeClr>
              </a:solidFill>
              <a:latin typeface="Gill Sans SemiBold"/>
              <a:ea typeface="Gill Sans SemiBold"/>
              <a:cs typeface="Gill Sans SemiBold"/>
              <a:sym typeface="Gill Sans Light"/>
            </a:endParaRPr>
          </a:p>
        </p:txBody>
      </p:sp>
      <p:sp>
        <p:nvSpPr>
          <p:cNvPr id="63" name="Shape 62"/>
          <p:cNvSpPr/>
          <p:nvPr/>
        </p:nvSpPr>
        <p:spPr>
          <a:xfrm>
            <a:off x="1949606" y="435933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7E7E7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fr-BE" sz="1125" dirty="0" smtClean="0">
                <a:solidFill>
                  <a:schemeClr val="bg1">
                    <a:lumMod val="85000"/>
                  </a:schemeClr>
                </a:solidFill>
              </a:rPr>
              <a:t>OTB</a:t>
            </a:r>
            <a:endParaRPr sz="1125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4" name="Shape 61"/>
          <p:cNvSpPr/>
          <p:nvPr/>
        </p:nvSpPr>
        <p:spPr>
          <a:xfrm>
            <a:off x="1785608" y="4071879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 smtClean="0">
                <a:solidFill>
                  <a:srgbClr val="FFFFFF"/>
                </a:solidFill>
              </a:rPr>
              <a:t>W</a:t>
            </a:r>
            <a:r>
              <a:rPr lang="fr-BE" sz="1125" dirty="0" smtClean="0">
                <a:solidFill>
                  <a:srgbClr val="FFFFFF"/>
                </a:solidFill>
              </a:rPr>
              <a:t>P</a:t>
            </a:r>
            <a:r>
              <a:rPr sz="1125" dirty="0" smtClean="0">
                <a:solidFill>
                  <a:srgbClr val="FFFFFF"/>
                </a:solidFill>
              </a:rPr>
              <a:t>S</a:t>
            </a:r>
            <a:endParaRPr sz="1125" dirty="0">
              <a:solidFill>
                <a:srgbClr val="FFFFFF"/>
              </a:solidFill>
            </a:endParaRPr>
          </a:p>
        </p:txBody>
      </p:sp>
      <p:cxnSp>
        <p:nvCxnSpPr>
          <p:cNvPr id="573" name="Connector 573"/>
          <p:cNvCxnSpPr/>
          <p:nvPr/>
        </p:nvCxnSpPr>
        <p:spPr>
          <a:xfrm flipH="1">
            <a:off x="2104709" y="2142333"/>
            <a:ext cx="1175527" cy="1973133"/>
          </a:xfrm>
          <a:prstGeom prst="straightConnector1">
            <a:avLst/>
          </a:prstGeom>
          <a:ln w="88900">
            <a:solidFill>
              <a:schemeClr val="bg1">
                <a:lumMod val="85000"/>
              </a:schemeClr>
            </a:solidFill>
            <a:miter lim="400000"/>
            <a:headEnd type="triangle"/>
          </a:ln>
        </p:spPr>
      </p:cxnSp>
      <p:sp>
        <p:nvSpPr>
          <p:cNvPr id="58" name="Shape 568"/>
          <p:cNvSpPr/>
          <p:nvPr/>
        </p:nvSpPr>
        <p:spPr>
          <a:xfrm>
            <a:off x="3549435" y="183623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 smtClean="0">
                <a:solidFill>
                  <a:srgbClr val="FFFFFF"/>
                </a:solidFill>
              </a:rPr>
              <a:t>W</a:t>
            </a:r>
            <a:r>
              <a:rPr lang="nl-BE" sz="1125" dirty="0" smtClean="0">
                <a:solidFill>
                  <a:srgbClr val="FFFFFF"/>
                </a:solidFill>
              </a:rPr>
              <a:t>eb</a:t>
            </a:r>
            <a:endParaRPr sz="1125" dirty="0">
              <a:solidFill>
                <a:srgbClr val="FFFFFF"/>
              </a:solidFill>
            </a:endParaRPr>
          </a:p>
        </p:txBody>
      </p:sp>
      <p:pic>
        <p:nvPicPr>
          <p:cNvPr id="65" name="Imag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9081" y="2438074"/>
            <a:ext cx="2732222" cy="1178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er 2"/>
          <p:cNvGrpSpPr/>
          <p:nvPr/>
        </p:nvGrpSpPr>
        <p:grpSpPr>
          <a:xfrm>
            <a:off x="4051101" y="1077315"/>
            <a:ext cx="2448182" cy="949115"/>
            <a:chOff x="4051101" y="1077315"/>
            <a:chExt cx="2448182" cy="949115"/>
          </a:xfrm>
        </p:grpSpPr>
        <p:pic>
          <p:nvPicPr>
            <p:cNvPr id="66" name="Image 6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51101" y="1077315"/>
              <a:ext cx="2448182" cy="9491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Rectangle 1"/>
            <p:cNvSpPr/>
            <p:nvPr/>
          </p:nvSpPr>
          <p:spPr>
            <a:xfrm>
              <a:off x="5602085" y="1327076"/>
              <a:ext cx="68385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BE" sz="2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6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Web</a:t>
              </a:r>
              <a:endParaRPr lang="nl-BE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67" name="Shape 572"/>
          <p:cNvSpPr/>
          <p:nvPr/>
        </p:nvSpPr>
        <p:spPr>
          <a:xfrm>
            <a:off x="3592183" y="227425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>
                <a:solidFill>
                  <a:srgbClr val="FFFFFF"/>
                </a:solidFill>
              </a:rPr>
              <a:t>WMS</a:t>
            </a:r>
          </a:p>
        </p:txBody>
      </p:sp>
      <p:sp>
        <p:nvSpPr>
          <p:cNvPr id="68" name="Shape 61"/>
          <p:cNvSpPr/>
          <p:nvPr/>
        </p:nvSpPr>
        <p:spPr>
          <a:xfrm>
            <a:off x="4054653" y="2272469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 smtClean="0">
                <a:solidFill>
                  <a:srgbClr val="FFFFFF"/>
                </a:solidFill>
              </a:rPr>
              <a:t>W</a:t>
            </a:r>
            <a:r>
              <a:rPr lang="fr-BE" sz="1125" dirty="0" smtClean="0">
                <a:solidFill>
                  <a:srgbClr val="FFFFFF"/>
                </a:solidFill>
              </a:rPr>
              <a:t>P</a:t>
            </a:r>
            <a:r>
              <a:rPr sz="1125" dirty="0" smtClean="0">
                <a:solidFill>
                  <a:srgbClr val="FFFFFF"/>
                </a:solidFill>
              </a:rPr>
              <a:t>S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69" name="Shape 578"/>
          <p:cNvSpPr/>
          <p:nvPr/>
        </p:nvSpPr>
        <p:spPr>
          <a:xfrm>
            <a:off x="4526276" y="2272469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CSW</a:t>
            </a:r>
          </a:p>
        </p:txBody>
      </p:sp>
      <p:sp>
        <p:nvSpPr>
          <p:cNvPr id="70" name="Shape 578"/>
          <p:cNvSpPr/>
          <p:nvPr/>
        </p:nvSpPr>
        <p:spPr>
          <a:xfrm>
            <a:off x="5002330" y="2272469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nl-BE" sz="1125" dirty="0" smtClean="0">
                <a:solidFill>
                  <a:srgbClr val="FFFFFF"/>
                </a:solidFill>
              </a:rPr>
              <a:t>WFS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71" name="Shape 578"/>
          <p:cNvSpPr/>
          <p:nvPr/>
        </p:nvSpPr>
        <p:spPr>
          <a:xfrm>
            <a:off x="5465730" y="2272469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nl-BE" sz="1125" dirty="0" smtClean="0">
                <a:solidFill>
                  <a:srgbClr val="FFFFFF"/>
                </a:solidFill>
              </a:rPr>
              <a:t>WCS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72" name="Shape 572"/>
          <p:cNvSpPr/>
          <p:nvPr/>
        </p:nvSpPr>
        <p:spPr>
          <a:xfrm>
            <a:off x="5924632" y="2272469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nl-BE" sz="1125" dirty="0" smtClean="0">
                <a:solidFill>
                  <a:srgbClr val="FFFFFF"/>
                </a:solidFill>
              </a:rPr>
              <a:t>SOS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73" name="Shape 572"/>
          <p:cNvSpPr/>
          <p:nvPr/>
        </p:nvSpPr>
        <p:spPr>
          <a:xfrm>
            <a:off x="6378609" y="226194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nl-BE" sz="1125" dirty="0" smtClean="0">
                <a:solidFill>
                  <a:srgbClr val="FFFFFF"/>
                </a:solidFill>
              </a:rPr>
              <a:t>WMTS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75" name="Shape 578"/>
          <p:cNvSpPr/>
          <p:nvPr/>
        </p:nvSpPr>
        <p:spPr>
          <a:xfrm>
            <a:off x="3826052" y="3304827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>
              <a:lumMod val="7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nl-BE" sz="1125" dirty="0" smtClean="0">
                <a:solidFill>
                  <a:srgbClr val="FFFFFF"/>
                </a:solidFill>
              </a:rPr>
              <a:t>Raster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76" name="Shape 578"/>
          <p:cNvSpPr/>
          <p:nvPr/>
        </p:nvSpPr>
        <p:spPr>
          <a:xfrm>
            <a:off x="4266679" y="3304827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>
              <a:lumMod val="7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nl-BE" sz="1125" dirty="0" smtClean="0">
                <a:solidFill>
                  <a:srgbClr val="FFFFFF"/>
                </a:solidFill>
              </a:rPr>
              <a:t>Vector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77" name="Shape 578"/>
          <p:cNvSpPr/>
          <p:nvPr/>
        </p:nvSpPr>
        <p:spPr>
          <a:xfrm>
            <a:off x="4714519" y="330354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>
              <a:lumMod val="7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nl-BE" sz="1125" dirty="0" smtClean="0">
                <a:solidFill>
                  <a:srgbClr val="FFFFFF"/>
                </a:solidFill>
              </a:rPr>
              <a:t>Obser.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78" name="Shape 578"/>
          <p:cNvSpPr/>
          <p:nvPr/>
        </p:nvSpPr>
        <p:spPr>
          <a:xfrm>
            <a:off x="5162703" y="331079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>
              <a:lumMod val="7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nl-BE" sz="1125" dirty="0" smtClean="0">
                <a:solidFill>
                  <a:srgbClr val="FFFFFF"/>
                </a:solidFill>
              </a:rPr>
              <a:t>MD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79" name="Shape 578"/>
          <p:cNvSpPr/>
          <p:nvPr/>
        </p:nvSpPr>
        <p:spPr>
          <a:xfrm>
            <a:off x="5602085" y="330354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>
              <a:lumMod val="7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nl-BE" sz="1125" dirty="0" smtClean="0">
                <a:solidFill>
                  <a:srgbClr val="FFFFFF"/>
                </a:solidFill>
              </a:rPr>
              <a:t>Process</a:t>
            </a:r>
            <a:endParaRPr sz="1125" dirty="0">
              <a:solidFill>
                <a:srgbClr val="FFFFFF"/>
              </a:solidFill>
            </a:endParaRPr>
          </a:p>
        </p:txBody>
      </p:sp>
      <p:grpSp>
        <p:nvGrpSpPr>
          <p:cNvPr id="81" name="Group 582"/>
          <p:cNvGrpSpPr/>
          <p:nvPr/>
        </p:nvGrpSpPr>
        <p:grpSpPr>
          <a:xfrm>
            <a:off x="940536" y="5674792"/>
            <a:ext cx="1305149" cy="241257"/>
            <a:chOff x="0" y="0"/>
            <a:chExt cx="2320263" cy="428899"/>
          </a:xfrm>
          <a:solidFill>
            <a:schemeClr val="bg1">
              <a:lumMod val="85000"/>
            </a:schemeClr>
          </a:solidFill>
        </p:grpSpPr>
        <p:sp>
          <p:nvSpPr>
            <p:cNvPr id="82" name="Shape 580"/>
            <p:cNvSpPr/>
            <p:nvPr/>
          </p:nvSpPr>
          <p:spPr>
            <a:xfrm>
              <a:off x="-1" y="0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83" name="pasted-image.png"/>
            <p:cNvPicPr/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523547" y="22499"/>
              <a:ext cx="1796717" cy="4064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</p:grpSp>
      <p:grpSp>
        <p:nvGrpSpPr>
          <p:cNvPr id="84" name="Group 585"/>
          <p:cNvGrpSpPr/>
          <p:nvPr/>
        </p:nvGrpSpPr>
        <p:grpSpPr>
          <a:xfrm>
            <a:off x="7206405" y="5629157"/>
            <a:ext cx="1400311" cy="334373"/>
            <a:chOff x="0" y="0"/>
            <a:chExt cx="2489440" cy="594439"/>
          </a:xfrm>
          <a:solidFill>
            <a:schemeClr val="bg1">
              <a:lumMod val="85000"/>
            </a:schemeClr>
          </a:solidFill>
        </p:grpSpPr>
        <p:sp>
          <p:nvSpPr>
            <p:cNvPr id="85" name="Shape 583"/>
            <p:cNvSpPr/>
            <p:nvPr/>
          </p:nvSpPr>
          <p:spPr>
            <a:xfrm>
              <a:off x="-1" y="94019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86" name="pasted-image.jpg"/>
            <p:cNvPicPr/>
            <p:nvPr/>
          </p:nvPicPr>
          <p:blipFill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557513" y="0"/>
              <a:ext cx="1931928" cy="59444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</p:grpSp>
      <p:grpSp>
        <p:nvGrpSpPr>
          <p:cNvPr id="87" name="Group 588"/>
          <p:cNvGrpSpPr/>
          <p:nvPr/>
        </p:nvGrpSpPr>
        <p:grpSpPr>
          <a:xfrm>
            <a:off x="2614319" y="5659551"/>
            <a:ext cx="1049941" cy="250309"/>
            <a:chOff x="0" y="0"/>
            <a:chExt cx="1866559" cy="444991"/>
          </a:xfrm>
          <a:solidFill>
            <a:schemeClr val="bg1">
              <a:lumMod val="85000"/>
            </a:schemeClr>
          </a:solidFill>
        </p:grpSpPr>
        <p:sp>
          <p:nvSpPr>
            <p:cNvPr id="88" name="Shape 586"/>
            <p:cNvSpPr/>
            <p:nvPr/>
          </p:nvSpPr>
          <p:spPr>
            <a:xfrm>
              <a:off x="-1" y="38591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89" name="logo_cnes.png"/>
            <p:cNvPicPr/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561610" y="0"/>
              <a:ext cx="1304950" cy="42890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</p:grpSp>
      <p:grpSp>
        <p:nvGrpSpPr>
          <p:cNvPr id="90" name="Group 591"/>
          <p:cNvGrpSpPr/>
          <p:nvPr/>
        </p:nvGrpSpPr>
        <p:grpSpPr>
          <a:xfrm>
            <a:off x="5581812" y="5681258"/>
            <a:ext cx="1253998" cy="238418"/>
            <a:chOff x="0" y="0"/>
            <a:chExt cx="2229327" cy="423853"/>
          </a:xfrm>
          <a:solidFill>
            <a:schemeClr val="bg1">
              <a:lumMod val="85000"/>
            </a:schemeClr>
          </a:solidFill>
        </p:grpSpPr>
        <p:sp>
          <p:nvSpPr>
            <p:cNvPr id="91" name="Shape 589"/>
            <p:cNvSpPr/>
            <p:nvPr/>
          </p:nvSpPr>
          <p:spPr>
            <a:xfrm>
              <a:off x="-1" y="0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92" name="pasted-image.jpg"/>
            <p:cNvPicPr/>
            <p:nvPr/>
          </p:nvPicPr>
          <p:blipFill>
            <a:blip r:embed="rId13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499991" y="30153"/>
              <a:ext cx="1729337" cy="3937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</p:grpSp>
      <p:grpSp>
        <p:nvGrpSpPr>
          <p:cNvPr id="93" name="Group 594"/>
          <p:cNvGrpSpPr/>
          <p:nvPr/>
        </p:nvGrpSpPr>
        <p:grpSpPr>
          <a:xfrm>
            <a:off x="4006637" y="5630438"/>
            <a:ext cx="1201657" cy="281932"/>
            <a:chOff x="0" y="0"/>
            <a:chExt cx="2136278" cy="501210"/>
          </a:xfrm>
          <a:solidFill>
            <a:schemeClr val="bg1">
              <a:lumMod val="85000"/>
            </a:schemeClr>
          </a:solidFill>
        </p:grpSpPr>
        <p:sp>
          <p:nvSpPr>
            <p:cNvPr id="94" name="Shape 592"/>
            <p:cNvSpPr/>
            <p:nvPr/>
          </p:nvSpPr>
          <p:spPr>
            <a:xfrm>
              <a:off x="-1" y="87567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95" name="logo_geomatys_bleu.pdf"/>
            <p:cNvPicPr/>
            <p:nvPr/>
          </p:nvPicPr>
          <p:blipFill>
            <a:blip r:embed="rId14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530951" y="0"/>
              <a:ext cx="1605328" cy="50121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</p:grpSp>
      <p:sp>
        <p:nvSpPr>
          <p:cNvPr id="96" name="Shape 578"/>
          <p:cNvSpPr/>
          <p:nvPr/>
        </p:nvSpPr>
        <p:spPr>
          <a:xfrm>
            <a:off x="6085513" y="330354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>
              <a:lumMod val="7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nl-BE" sz="1125" dirty="0" smtClean="0">
                <a:solidFill>
                  <a:srgbClr val="FFFFFF"/>
                </a:solidFill>
              </a:rPr>
              <a:t>Capteur</a:t>
            </a:r>
            <a:endParaRPr sz="112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3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pasted-image.jpg"/>
          <p:cNvPicPr/>
          <p:nvPr/>
        </p:nvPicPr>
        <p:blipFill>
          <a:blip r:embed="rId2">
            <a:alphaModFix amt="5000"/>
            <a:extLst/>
          </a:blip>
          <a:stretch>
            <a:fillRect/>
          </a:stretch>
        </p:blipFill>
        <p:spPr>
          <a:xfrm>
            <a:off x="1675070" y="418478"/>
            <a:ext cx="6562754" cy="5143501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61" name="Connector 561"/>
          <p:cNvCxnSpPr>
            <a:stCxn id="571" idx="0"/>
          </p:cNvCxnSpPr>
          <p:nvPr/>
        </p:nvCxnSpPr>
        <p:spPr>
          <a:xfrm flipH="1" flipV="1">
            <a:off x="2227910" y="4236779"/>
            <a:ext cx="2913363" cy="450188"/>
          </a:xfrm>
          <a:prstGeom prst="straightConnector1">
            <a:avLst/>
          </a:prstGeom>
          <a:ln w="88900">
            <a:solidFill>
              <a:schemeClr val="bg1">
                <a:lumMod val="85000"/>
              </a:schemeClr>
            </a:solidFill>
            <a:miter lim="400000"/>
            <a:headEnd type="triangle"/>
          </a:ln>
        </p:spPr>
      </p:cxnSp>
      <p:sp>
        <p:nvSpPr>
          <p:cNvPr id="563" name="Shape 563"/>
          <p:cNvSpPr/>
          <p:nvPr/>
        </p:nvSpPr>
        <p:spPr>
          <a:xfrm>
            <a:off x="3020188" y="1258516"/>
            <a:ext cx="893758" cy="883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7E7E7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/>
            <a:r>
              <a:rPr sz="1125">
                <a:solidFill>
                  <a:schemeClr val="bg1">
                    <a:lumMod val="85000"/>
                  </a:schemeClr>
                </a:solidFill>
              </a:rPr>
              <a:t>browser,</a:t>
            </a:r>
          </a:p>
          <a:p>
            <a:pPr algn="ctr"/>
            <a:r>
              <a:rPr sz="1125">
                <a:solidFill>
                  <a:schemeClr val="bg1">
                    <a:lumMod val="85000"/>
                  </a:schemeClr>
                </a:solidFill>
                <a:sym typeface="Gill Sans SemiBold"/>
              </a:rPr>
              <a:t>everywhere</a:t>
            </a:r>
          </a:p>
        </p:txBody>
      </p:sp>
      <p:pic>
        <p:nvPicPr>
          <p:cNvPr id="564" name="firefox.png"/>
          <p:cNvPicPr/>
          <p:nvPr/>
        </p:nvPicPr>
        <p:blipFill>
          <a:blip r:embed="rId3">
            <a:grayscl/>
            <a:extLst/>
          </a:blip>
          <a:stretch>
            <a:fillRect/>
          </a:stretch>
        </p:blipFill>
        <p:spPr>
          <a:xfrm>
            <a:off x="2815998" y="1077315"/>
            <a:ext cx="537873" cy="537872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565" name="Shape 565"/>
          <p:cNvSpPr/>
          <p:nvPr/>
        </p:nvSpPr>
        <p:spPr>
          <a:xfrm>
            <a:off x="5107154" y="3958660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7E7E7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/>
            <a:r>
              <a:rPr sz="1125" dirty="0">
                <a:solidFill>
                  <a:schemeClr val="bg1">
                    <a:lumMod val="85000"/>
                  </a:schemeClr>
                </a:solidFill>
              </a:rPr>
              <a:t>Rome,</a:t>
            </a:r>
          </a:p>
          <a:p>
            <a:pPr algn="ctr"/>
            <a:r>
              <a:rPr sz="1125" dirty="0">
                <a:solidFill>
                  <a:schemeClr val="bg1">
                    <a:lumMod val="85000"/>
                  </a:schemeClr>
                </a:solidFill>
                <a:sym typeface="Gill Sans SemiBold"/>
              </a:rPr>
              <a:t>Italy</a:t>
            </a:r>
          </a:p>
        </p:txBody>
      </p:sp>
      <p:sp>
        <p:nvSpPr>
          <p:cNvPr id="566" name="Shape 566"/>
          <p:cNvSpPr/>
          <p:nvPr/>
        </p:nvSpPr>
        <p:spPr>
          <a:xfrm>
            <a:off x="6780560" y="1343045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6AAA8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chemeClr val="bg1">
                    <a:lumMod val="8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Toulouse,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chemeClr val="bg1">
                    <a:lumMod val="8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France</a:t>
            </a:r>
          </a:p>
        </p:txBody>
      </p:sp>
      <p:sp>
        <p:nvSpPr>
          <p:cNvPr id="567" name="Shape 567"/>
          <p:cNvSpPr/>
          <p:nvPr/>
        </p:nvSpPr>
        <p:spPr>
          <a:xfrm>
            <a:off x="958658" y="4115466"/>
            <a:ext cx="114605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6AAA8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chemeClr val="bg1">
                    <a:lumMod val="8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Montpellier,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chemeClr val="bg1">
                    <a:lumMod val="8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France</a:t>
            </a:r>
          </a:p>
        </p:txBody>
      </p:sp>
      <p:sp>
        <p:nvSpPr>
          <p:cNvPr id="568" name="Shape 568"/>
          <p:cNvSpPr/>
          <p:nvPr/>
        </p:nvSpPr>
        <p:spPr>
          <a:xfrm>
            <a:off x="6623260" y="126372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sp>
        <p:nvSpPr>
          <p:cNvPr id="569" name="Shape 569"/>
          <p:cNvSpPr/>
          <p:nvPr/>
        </p:nvSpPr>
        <p:spPr>
          <a:xfrm>
            <a:off x="6892251" y="2191073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7E7E7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chemeClr val="bg1">
                    <a:lumMod val="85000"/>
                  </a:schemeClr>
                </a:solidFill>
              </a:rPr>
              <a:t>WPS</a:t>
            </a:r>
          </a:p>
        </p:txBody>
      </p:sp>
      <p:sp>
        <p:nvSpPr>
          <p:cNvPr id="570" name="Shape 570"/>
          <p:cNvSpPr/>
          <p:nvPr/>
        </p:nvSpPr>
        <p:spPr>
          <a:xfrm>
            <a:off x="5689848" y="377957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>
                <a:solidFill>
                  <a:srgbClr val="FFFFFF"/>
                </a:solidFill>
              </a:rPr>
              <a:t>WPS</a:t>
            </a:r>
          </a:p>
        </p:txBody>
      </p:sp>
      <p:sp>
        <p:nvSpPr>
          <p:cNvPr id="571" name="Shape 571"/>
          <p:cNvSpPr/>
          <p:nvPr/>
        </p:nvSpPr>
        <p:spPr>
          <a:xfrm>
            <a:off x="4912672" y="445836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675">
                <a:solidFill>
                  <a:schemeClr val="bg1">
                    <a:lumMod val="85000"/>
                  </a:schemeClr>
                </a:solidFill>
              </a:rPr>
              <a:t>Download</a:t>
            </a:r>
          </a:p>
        </p:txBody>
      </p:sp>
      <p:sp>
        <p:nvSpPr>
          <p:cNvPr id="572" name="Shape 572"/>
          <p:cNvSpPr/>
          <p:nvPr/>
        </p:nvSpPr>
        <p:spPr>
          <a:xfrm>
            <a:off x="1303083" y="388686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>
                <a:solidFill>
                  <a:srgbClr val="FFFFFF"/>
                </a:solidFill>
              </a:rPr>
              <a:t>WMS</a:t>
            </a:r>
          </a:p>
        </p:txBody>
      </p:sp>
      <p:cxnSp>
        <p:nvCxnSpPr>
          <p:cNvPr id="575" name="Connector 575"/>
          <p:cNvCxnSpPr/>
          <p:nvPr/>
        </p:nvCxnSpPr>
        <p:spPr>
          <a:xfrm flipH="1">
            <a:off x="1719489" y="2073960"/>
            <a:ext cx="1469375" cy="1950491"/>
          </a:xfrm>
          <a:prstGeom prst="straightConnector1">
            <a:avLst/>
          </a:prstGeom>
          <a:ln w="88900">
            <a:solidFill>
              <a:schemeClr val="bg1">
                <a:lumMod val="85000"/>
              </a:schemeClr>
            </a:solidFill>
            <a:miter lim="400000"/>
            <a:headEnd type="triangle"/>
          </a:ln>
        </p:spPr>
      </p:cxnSp>
      <p:pic>
        <p:nvPicPr>
          <p:cNvPr id="576" name="pleiades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454083">
            <a:off x="4647810" y="4432716"/>
            <a:ext cx="206207" cy="194889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77" name="Shape 577"/>
          <p:cNvSpPr/>
          <p:nvPr/>
        </p:nvSpPr>
        <p:spPr>
          <a:xfrm>
            <a:off x="3918247" y="4423281"/>
            <a:ext cx="618841" cy="19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900">
                <a:solidFill>
                  <a:schemeClr val="bg1">
                    <a:lumMod val="85000"/>
                  </a:schemeClr>
                </a:solidFill>
              </a:rPr>
              <a:t>Orthoimage</a:t>
            </a:r>
          </a:p>
        </p:txBody>
      </p:sp>
      <p:sp>
        <p:nvSpPr>
          <p:cNvPr id="578" name="Shape 578"/>
          <p:cNvSpPr/>
          <p:nvPr/>
        </p:nvSpPr>
        <p:spPr>
          <a:xfrm>
            <a:off x="5275192" y="376202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CSW</a:t>
            </a:r>
          </a:p>
        </p:txBody>
      </p:sp>
      <p:sp>
        <p:nvSpPr>
          <p:cNvPr id="579" name="Shape 579"/>
          <p:cNvSpPr/>
          <p:nvPr/>
        </p:nvSpPr>
        <p:spPr>
          <a:xfrm>
            <a:off x="4956447" y="399217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pic>
        <p:nvPicPr>
          <p:cNvPr id="595" name="cloud_simpl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51748" y="4104989"/>
            <a:ext cx="1578585" cy="1578585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96" name="Shape 596"/>
          <p:cNvSpPr/>
          <p:nvPr/>
        </p:nvSpPr>
        <p:spPr>
          <a:xfrm>
            <a:off x="6316754" y="5066136"/>
            <a:ext cx="763298" cy="222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69">
                <a:solidFill>
                  <a:schemeClr val="bg1">
                    <a:lumMod val="85000"/>
                  </a:schemeClr>
                </a:solidFill>
              </a:rPr>
              <a:t>Raw images</a:t>
            </a:r>
          </a:p>
        </p:txBody>
      </p:sp>
      <p:pic>
        <p:nvPicPr>
          <p:cNvPr id="597" name="droppedImage.png"/>
          <p:cNvPicPr/>
          <p:nvPr/>
        </p:nvPicPr>
        <p:blipFill>
          <a:blip r:embed="rId6">
            <a:extLst/>
          </a:blip>
          <a:srcRect l="5971" t="10001" r="5923" b="10439"/>
          <a:stretch>
            <a:fillRect/>
          </a:stretch>
        </p:blipFill>
        <p:spPr>
          <a:xfrm>
            <a:off x="6037385" y="5103577"/>
            <a:ext cx="225254" cy="221457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598" name="pleiades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28921" y="5029451"/>
            <a:ext cx="234317" cy="221457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599" name="javascript-edit(82710)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907151" y="4663206"/>
            <a:ext cx="303286" cy="334738"/>
          </a:xfrm>
          <a:prstGeom prst="rect">
            <a:avLst/>
          </a:prstGeom>
          <a:ln w="12700">
            <a:miter lim="400000"/>
          </a:ln>
        </p:spPr>
      </p:pic>
      <p:sp>
        <p:nvSpPr>
          <p:cNvPr id="600" name="Shape 600"/>
          <p:cNvSpPr/>
          <p:nvPr/>
        </p:nvSpPr>
        <p:spPr>
          <a:xfrm>
            <a:off x="6285936" y="4713526"/>
            <a:ext cx="633187" cy="22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69">
                <a:solidFill>
                  <a:schemeClr val="bg1">
                    <a:lumMod val="85000"/>
                  </a:schemeClr>
                </a:solidFill>
              </a:rPr>
              <a:t>Metadata</a:t>
            </a:r>
          </a:p>
        </p:txBody>
      </p:sp>
      <p:sp>
        <p:nvSpPr>
          <p:cNvPr id="601" name="Shape 601"/>
          <p:cNvSpPr/>
          <p:nvPr/>
        </p:nvSpPr>
        <p:spPr>
          <a:xfrm>
            <a:off x="6509751" y="4885052"/>
            <a:ext cx="160300" cy="222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1069">
                <a:solidFill>
                  <a:schemeClr val="bg1">
                    <a:lumMod val="85000"/>
                  </a:schemeClr>
                </a:solidFill>
              </a:rPr>
              <a:t>+</a:t>
            </a:r>
          </a:p>
        </p:txBody>
      </p:sp>
      <p:pic>
        <p:nvPicPr>
          <p:cNvPr id="602" name="cloud_simpl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1954" y="1448501"/>
            <a:ext cx="1578585" cy="1578585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603" name="Shape 603"/>
          <p:cNvSpPr/>
          <p:nvPr/>
        </p:nvSpPr>
        <p:spPr>
          <a:xfrm>
            <a:off x="7626950" y="2149144"/>
            <a:ext cx="126797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>
              <a:defRPr sz="20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125">
                <a:solidFill>
                  <a:schemeClr val="bg1">
                    <a:lumMod val="85000"/>
                  </a:schemeClr>
                </a:solidFill>
              </a:rPr>
              <a:t>Reference 3D data</a:t>
            </a:r>
          </a:p>
        </p:txBody>
      </p:sp>
      <p:pic>
        <p:nvPicPr>
          <p:cNvPr id="604" name="javascript-edit(82710)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340627" y="2326703"/>
            <a:ext cx="303287" cy="334738"/>
          </a:xfrm>
          <a:prstGeom prst="rect">
            <a:avLst/>
          </a:prstGeom>
          <a:ln w="12700">
            <a:miter lim="400000"/>
          </a:ln>
        </p:spPr>
      </p:pic>
      <p:sp>
        <p:nvSpPr>
          <p:cNvPr id="605" name="Shape 605"/>
          <p:cNvSpPr/>
          <p:nvPr/>
        </p:nvSpPr>
        <p:spPr>
          <a:xfrm rot="1800196">
            <a:off x="3083337" y="2949186"/>
            <a:ext cx="212314" cy="1894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927" y="225"/>
                </a:moveTo>
                <a:lnTo>
                  <a:pt x="0" y="17857"/>
                </a:lnTo>
                <a:lnTo>
                  <a:pt x="16003" y="21600"/>
                </a:lnTo>
                <a:lnTo>
                  <a:pt x="21600" y="4271"/>
                </a:lnTo>
                <a:lnTo>
                  <a:pt x="7699" y="0"/>
                </a:lnTo>
              </a:path>
            </a:pathLst>
          </a:custGeom>
          <a:solidFill>
            <a:srgbClr val="424242">
              <a:alpha val="20000"/>
            </a:srgbClr>
          </a:solidFill>
          <a:ln w="25400">
            <a:solidFill>
              <a:srgbClr val="212121">
                <a:alpha val="20000"/>
              </a:srgbClr>
            </a:solidFill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 sz="1013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06" name="Shape 606"/>
          <p:cNvSpPr/>
          <p:nvPr/>
        </p:nvSpPr>
        <p:spPr>
          <a:xfrm rot="1800196">
            <a:off x="3015007" y="2702369"/>
            <a:ext cx="195650" cy="214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6" y="0"/>
                </a:moveTo>
                <a:lnTo>
                  <a:pt x="0" y="14287"/>
                </a:lnTo>
                <a:lnTo>
                  <a:pt x="21600" y="21600"/>
                </a:lnTo>
                <a:lnTo>
                  <a:pt x="13418" y="813"/>
                </a:lnTo>
                <a:lnTo>
                  <a:pt x="12966" y="0"/>
                </a:lnTo>
              </a:path>
            </a:pathLst>
          </a:custGeom>
          <a:solidFill>
            <a:srgbClr val="919191">
              <a:alpha val="20000"/>
            </a:srgbClr>
          </a:solidFill>
          <a:ln w="25400">
            <a:solidFill>
              <a:srgbClr val="212121">
                <a:alpha val="20000"/>
              </a:srgbClr>
            </a:solidFill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 sz="1013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07" name="Shape 607"/>
          <p:cNvSpPr/>
          <p:nvPr/>
        </p:nvSpPr>
        <p:spPr>
          <a:xfrm rot="1800196">
            <a:off x="3214803" y="2740545"/>
            <a:ext cx="139253" cy="200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150"/>
                </a:lnTo>
                <a:lnTo>
                  <a:pt x="21600" y="21600"/>
                </a:lnTo>
                <a:lnTo>
                  <a:pt x="21600" y="13473"/>
                </a:lnTo>
                <a:lnTo>
                  <a:pt x="0" y="0"/>
                </a:lnTo>
              </a:path>
            </a:pathLst>
          </a:custGeom>
          <a:solidFill>
            <a:srgbClr val="797979">
              <a:alpha val="20000"/>
            </a:srgbClr>
          </a:solidFill>
          <a:ln w="25400">
            <a:solidFill>
              <a:srgbClr val="212121">
                <a:alpha val="20000"/>
              </a:srgbClr>
            </a:solidFill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 sz="1013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3065651" y="2541344"/>
            <a:ext cx="77269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900" dirty="0">
                <a:solidFill>
                  <a:schemeClr val="bg1">
                    <a:lumMod val="85000"/>
                  </a:schemeClr>
                </a:solidFill>
              </a:rPr>
              <a:t>Learning features</a:t>
            </a:r>
          </a:p>
        </p:txBody>
      </p:sp>
      <p:sp>
        <p:nvSpPr>
          <p:cNvPr id="610" name="Shape 610"/>
          <p:cNvSpPr/>
          <p:nvPr/>
        </p:nvSpPr>
        <p:spPr>
          <a:xfrm>
            <a:off x="3442423" y="2980288"/>
            <a:ext cx="0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spc="48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endParaRPr sz="2700" spc="27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11" name="Shape 611"/>
          <p:cNvSpPr/>
          <p:nvPr/>
        </p:nvSpPr>
        <p:spPr>
          <a:xfrm>
            <a:off x="366404" y="3072267"/>
            <a:ext cx="1583202" cy="4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/>
            </a:pPr>
            <a:r>
              <a:rPr sz="1125" dirty="0">
                <a:solidFill>
                  <a:schemeClr val="bg1">
                    <a:lumMod val="85000"/>
                  </a:schemeClr>
                </a:solidFill>
              </a:rPr>
              <a:t>Stream land cover map WMS layer</a:t>
            </a:r>
          </a:p>
        </p:txBody>
      </p:sp>
      <p:sp>
        <p:nvSpPr>
          <p:cNvPr id="612" name="Shape 612"/>
          <p:cNvSpPr/>
          <p:nvPr/>
        </p:nvSpPr>
        <p:spPr>
          <a:xfrm>
            <a:off x="958658" y="2722011"/>
            <a:ext cx="414520" cy="473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spc="48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sz="2700" spc="27" dirty="0">
                <a:solidFill>
                  <a:schemeClr val="bg1">
                    <a:lumMod val="85000"/>
                  </a:schemeClr>
                </a:solidFill>
              </a:rPr>
              <a:t>10</a:t>
            </a:r>
          </a:p>
        </p:txBody>
      </p:sp>
      <p:sp>
        <p:nvSpPr>
          <p:cNvPr id="59" name="Shape 183"/>
          <p:cNvSpPr/>
          <p:nvPr/>
        </p:nvSpPr>
        <p:spPr>
          <a:xfrm>
            <a:off x="180499" y="-18602"/>
            <a:ext cx="6215504" cy="6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 spc="64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spc="0"/>
            </a:pPr>
            <a:r>
              <a:rPr lang="nl-BE" sz="3600" spc="36" dirty="0" smtClean="0">
                <a:solidFill>
                  <a:schemeClr val="bg1"/>
                </a:solidFill>
              </a:rPr>
              <a:t>Composants logiciels</a:t>
            </a:r>
            <a:endParaRPr sz="3600" spc="36" dirty="0">
              <a:solidFill>
                <a:schemeClr val="bg1"/>
              </a:solidFill>
            </a:endParaRPr>
          </a:p>
        </p:txBody>
      </p:sp>
      <p:sp>
        <p:nvSpPr>
          <p:cNvPr id="60" name="Shape 555"/>
          <p:cNvSpPr/>
          <p:nvPr/>
        </p:nvSpPr>
        <p:spPr>
          <a:xfrm>
            <a:off x="2837308" y="3274246"/>
            <a:ext cx="1583202" cy="750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/>
            </a:pPr>
            <a:r>
              <a:rPr lang="nl-BE" sz="1125" dirty="0" smtClean="0">
                <a:solidFill>
                  <a:schemeClr val="bg1">
                    <a:lumMod val="85000"/>
                  </a:schemeClr>
                </a:solidFill>
              </a:rPr>
              <a:t>Calcul d’occupation du sol à partir d’</a:t>
            </a:r>
            <a:r>
              <a:rPr sz="1125" dirty="0" smtClean="0">
                <a:solidFill>
                  <a:schemeClr val="bg1">
                    <a:lumMod val="85000"/>
                  </a:schemeClr>
                </a:solidFill>
              </a:rPr>
              <a:t>orthoimage (</a:t>
            </a:r>
            <a:r>
              <a:rPr lang="nl-BE" sz="1125" dirty="0" smtClean="0">
                <a:solidFill>
                  <a:schemeClr val="bg1">
                    <a:lumMod val="85000"/>
                  </a:schemeClr>
                </a:solidFill>
              </a:rPr>
              <a:t>in the </a:t>
            </a:r>
            <a:r>
              <a:rPr sz="1125" dirty="0" smtClean="0">
                <a:solidFill>
                  <a:schemeClr val="bg1">
                    <a:lumMod val="85000"/>
                  </a:schemeClr>
                </a:solidFill>
              </a:rPr>
              <a:t>cloud</a:t>
            </a:r>
            <a:r>
              <a:rPr sz="1125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</p:txBody>
      </p:sp>
      <p:sp>
        <p:nvSpPr>
          <p:cNvPr id="61" name="Shape 556"/>
          <p:cNvSpPr/>
          <p:nvPr/>
        </p:nvSpPr>
        <p:spPr>
          <a:xfrm>
            <a:off x="3451997" y="2951435"/>
            <a:ext cx="234383" cy="473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spc="48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sz="2700" spc="27" dirty="0">
                <a:solidFill>
                  <a:schemeClr val="bg1">
                    <a:lumMod val="85000"/>
                  </a:schemeClr>
                </a:solidFill>
              </a:rPr>
              <a:t>9</a:t>
            </a:r>
          </a:p>
        </p:txBody>
      </p:sp>
      <p:sp>
        <p:nvSpPr>
          <p:cNvPr id="62" name="Shape 557"/>
          <p:cNvSpPr/>
          <p:nvPr/>
        </p:nvSpPr>
        <p:spPr>
          <a:xfrm>
            <a:off x="189812" y="1510457"/>
            <a:ext cx="2589290" cy="681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/>
          <a:p>
            <a:pPr defTabSz="242888"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r>
              <a:rPr lang="nl-BE" sz="1013" spc="10" dirty="0" smtClean="0">
                <a:solidFill>
                  <a:schemeClr val="bg1">
                    <a:lumMod val="8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Calcul de</a:t>
            </a:r>
            <a:r>
              <a:rPr sz="1013" spc="10" dirty="0" smtClean="0">
                <a:solidFill>
                  <a:schemeClr val="bg1">
                    <a:lumMod val="85000"/>
                  </a:schemeClr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r>
              <a:rPr lang="nl-BE" sz="1013" spc="10" dirty="0" smtClean="0">
                <a:solidFill>
                  <a:schemeClr val="bg1">
                    <a:lumMod val="85000"/>
                  </a:schemeClr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l’occupation du sol</a:t>
            </a:r>
            <a:r>
              <a:rPr sz="1013" spc="10" dirty="0" smtClean="0">
                <a:solidFill>
                  <a:schemeClr val="bg1">
                    <a:lumMod val="8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 </a:t>
            </a:r>
            <a:r>
              <a:rPr lang="nl-BE" sz="1013" spc="10" dirty="0" smtClean="0">
                <a:solidFill>
                  <a:schemeClr val="bg1">
                    <a:lumMod val="8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à partir d’images </a:t>
            </a:r>
            <a:r>
              <a:rPr lang="nl-BE" sz="1013" spc="10" dirty="0">
                <a:solidFill>
                  <a:schemeClr val="bg1">
                    <a:lumMod val="85000"/>
                  </a:schemeClr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orthorectifiées</a:t>
            </a:r>
            <a:r>
              <a:rPr lang="nl-BE" sz="1013" spc="10" dirty="0" smtClean="0">
                <a:solidFill>
                  <a:schemeClr val="bg1">
                    <a:lumMod val="8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 enregistrée dans le </a:t>
            </a:r>
            <a:r>
              <a:rPr lang="nl-BE" sz="1013" spc="10" dirty="0">
                <a:solidFill>
                  <a:schemeClr val="bg1">
                    <a:lumMod val="85000"/>
                  </a:schemeClr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cloud</a:t>
            </a:r>
            <a:r>
              <a:rPr lang="nl-BE" sz="1013" spc="10" dirty="0" smtClean="0">
                <a:solidFill>
                  <a:schemeClr val="bg1">
                    <a:lumMod val="8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, en utilisant les processus de la librairie </a:t>
            </a:r>
            <a:r>
              <a:rPr lang="nl-BE" sz="1013" spc="10" dirty="0">
                <a:solidFill>
                  <a:schemeClr val="bg1">
                    <a:lumMod val="85000"/>
                  </a:schemeClr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OTB</a:t>
            </a:r>
            <a:r>
              <a:rPr lang="nl-BE" sz="1013" spc="10" dirty="0" smtClean="0">
                <a:solidFill>
                  <a:schemeClr val="bg1">
                    <a:lumMod val="8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, exécutés dans l’infrastructure de </a:t>
            </a:r>
            <a:r>
              <a:rPr lang="nl-BE" sz="1013" spc="10" dirty="0">
                <a:solidFill>
                  <a:schemeClr val="bg1">
                    <a:lumMod val="85000"/>
                  </a:schemeClr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Geomatys</a:t>
            </a:r>
            <a:endParaRPr sz="1013" spc="10" dirty="0">
              <a:solidFill>
                <a:schemeClr val="bg1">
                  <a:lumMod val="85000"/>
                </a:schemeClr>
              </a:solidFill>
              <a:latin typeface="Gill Sans SemiBold"/>
              <a:ea typeface="Gill Sans SemiBold"/>
              <a:cs typeface="Gill Sans SemiBold"/>
              <a:sym typeface="Gill Sans Light"/>
            </a:endParaRPr>
          </a:p>
        </p:txBody>
      </p:sp>
      <p:sp>
        <p:nvSpPr>
          <p:cNvPr id="63" name="Shape 62"/>
          <p:cNvSpPr/>
          <p:nvPr/>
        </p:nvSpPr>
        <p:spPr>
          <a:xfrm>
            <a:off x="1949606" y="435933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7E7E7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fr-BE" sz="1125" dirty="0" smtClean="0">
                <a:solidFill>
                  <a:schemeClr val="bg1">
                    <a:lumMod val="85000"/>
                  </a:schemeClr>
                </a:solidFill>
              </a:rPr>
              <a:t>OTB</a:t>
            </a:r>
            <a:endParaRPr sz="1125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4" name="Shape 61"/>
          <p:cNvSpPr/>
          <p:nvPr/>
        </p:nvSpPr>
        <p:spPr>
          <a:xfrm>
            <a:off x="1785608" y="4071879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 smtClean="0">
                <a:solidFill>
                  <a:srgbClr val="FFFFFF"/>
                </a:solidFill>
              </a:rPr>
              <a:t>W</a:t>
            </a:r>
            <a:r>
              <a:rPr lang="fr-BE" sz="1125" dirty="0" smtClean="0">
                <a:solidFill>
                  <a:srgbClr val="FFFFFF"/>
                </a:solidFill>
              </a:rPr>
              <a:t>P</a:t>
            </a:r>
            <a:r>
              <a:rPr sz="1125" dirty="0" smtClean="0">
                <a:solidFill>
                  <a:srgbClr val="FFFFFF"/>
                </a:solidFill>
              </a:rPr>
              <a:t>S</a:t>
            </a:r>
            <a:endParaRPr sz="1125" dirty="0">
              <a:solidFill>
                <a:srgbClr val="FFFFFF"/>
              </a:solidFill>
            </a:endParaRPr>
          </a:p>
        </p:txBody>
      </p:sp>
      <p:cxnSp>
        <p:nvCxnSpPr>
          <p:cNvPr id="573" name="Connector 573"/>
          <p:cNvCxnSpPr/>
          <p:nvPr/>
        </p:nvCxnSpPr>
        <p:spPr>
          <a:xfrm flipH="1">
            <a:off x="2104709" y="2142333"/>
            <a:ext cx="1175527" cy="1973133"/>
          </a:xfrm>
          <a:prstGeom prst="straightConnector1">
            <a:avLst/>
          </a:prstGeom>
          <a:ln w="88900">
            <a:solidFill>
              <a:schemeClr val="bg1">
                <a:lumMod val="85000"/>
              </a:schemeClr>
            </a:solidFill>
            <a:miter lim="400000"/>
            <a:headEnd type="triangle"/>
          </a:ln>
        </p:spPr>
      </p:cxnSp>
      <p:sp>
        <p:nvSpPr>
          <p:cNvPr id="58" name="Shape 568"/>
          <p:cNvSpPr/>
          <p:nvPr/>
        </p:nvSpPr>
        <p:spPr>
          <a:xfrm>
            <a:off x="3549435" y="183623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 smtClean="0">
                <a:solidFill>
                  <a:srgbClr val="FFFFFF"/>
                </a:solidFill>
              </a:rPr>
              <a:t>W</a:t>
            </a:r>
            <a:r>
              <a:rPr lang="nl-BE" sz="1125" dirty="0" smtClean="0">
                <a:solidFill>
                  <a:srgbClr val="FFFFFF"/>
                </a:solidFill>
              </a:rPr>
              <a:t>eb</a:t>
            </a:r>
            <a:endParaRPr sz="1125" dirty="0">
              <a:solidFill>
                <a:srgbClr val="FFFFFF"/>
              </a:solidFill>
            </a:endParaRPr>
          </a:p>
        </p:txBody>
      </p:sp>
      <p:pic>
        <p:nvPicPr>
          <p:cNvPr id="65" name="Imag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9081" y="2438074"/>
            <a:ext cx="2732222" cy="1178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er 2"/>
          <p:cNvGrpSpPr/>
          <p:nvPr/>
        </p:nvGrpSpPr>
        <p:grpSpPr>
          <a:xfrm>
            <a:off x="4051101" y="1077315"/>
            <a:ext cx="2448182" cy="949115"/>
            <a:chOff x="4051101" y="1077315"/>
            <a:chExt cx="2448182" cy="949115"/>
          </a:xfrm>
        </p:grpSpPr>
        <p:pic>
          <p:nvPicPr>
            <p:cNvPr id="66" name="Image 6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51101" y="1077315"/>
              <a:ext cx="2448182" cy="9491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Rectangle 1"/>
            <p:cNvSpPr/>
            <p:nvPr/>
          </p:nvSpPr>
          <p:spPr>
            <a:xfrm>
              <a:off x="5602085" y="1327076"/>
              <a:ext cx="68385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BE" sz="2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6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Web</a:t>
              </a:r>
              <a:endParaRPr lang="nl-BE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67" name="Shape 572"/>
          <p:cNvSpPr/>
          <p:nvPr/>
        </p:nvSpPr>
        <p:spPr>
          <a:xfrm>
            <a:off x="3592183" y="227425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>
                <a:solidFill>
                  <a:srgbClr val="FFFFFF"/>
                </a:solidFill>
              </a:rPr>
              <a:t>WMS</a:t>
            </a:r>
          </a:p>
        </p:txBody>
      </p:sp>
      <p:sp>
        <p:nvSpPr>
          <p:cNvPr id="68" name="Shape 61"/>
          <p:cNvSpPr/>
          <p:nvPr/>
        </p:nvSpPr>
        <p:spPr>
          <a:xfrm>
            <a:off x="4054653" y="2272469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 smtClean="0">
                <a:solidFill>
                  <a:srgbClr val="FFFFFF"/>
                </a:solidFill>
              </a:rPr>
              <a:t>W</a:t>
            </a:r>
            <a:r>
              <a:rPr lang="fr-BE" sz="1125" dirty="0" smtClean="0">
                <a:solidFill>
                  <a:srgbClr val="FFFFFF"/>
                </a:solidFill>
              </a:rPr>
              <a:t>P</a:t>
            </a:r>
            <a:r>
              <a:rPr sz="1125" dirty="0" smtClean="0">
                <a:solidFill>
                  <a:srgbClr val="FFFFFF"/>
                </a:solidFill>
              </a:rPr>
              <a:t>S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69" name="Shape 578"/>
          <p:cNvSpPr/>
          <p:nvPr/>
        </p:nvSpPr>
        <p:spPr>
          <a:xfrm>
            <a:off x="4526276" y="2272469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CSW</a:t>
            </a:r>
          </a:p>
        </p:txBody>
      </p:sp>
      <p:sp>
        <p:nvSpPr>
          <p:cNvPr id="70" name="Shape 578"/>
          <p:cNvSpPr/>
          <p:nvPr/>
        </p:nvSpPr>
        <p:spPr>
          <a:xfrm>
            <a:off x="5002330" y="2272469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nl-BE" sz="1125" dirty="0" smtClean="0">
                <a:solidFill>
                  <a:srgbClr val="FFFFFF"/>
                </a:solidFill>
              </a:rPr>
              <a:t>WFS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71" name="Shape 578"/>
          <p:cNvSpPr/>
          <p:nvPr/>
        </p:nvSpPr>
        <p:spPr>
          <a:xfrm>
            <a:off x="5465730" y="2272469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nl-BE" sz="1125" dirty="0" smtClean="0">
                <a:solidFill>
                  <a:srgbClr val="FFFFFF"/>
                </a:solidFill>
              </a:rPr>
              <a:t>WCS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72" name="Shape 572"/>
          <p:cNvSpPr/>
          <p:nvPr/>
        </p:nvSpPr>
        <p:spPr>
          <a:xfrm>
            <a:off x="5924632" y="2272469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nl-BE" sz="1125" dirty="0" smtClean="0">
                <a:solidFill>
                  <a:srgbClr val="FFFFFF"/>
                </a:solidFill>
              </a:rPr>
              <a:t>SOS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73" name="Shape 572"/>
          <p:cNvSpPr/>
          <p:nvPr/>
        </p:nvSpPr>
        <p:spPr>
          <a:xfrm>
            <a:off x="6378609" y="226194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nl-BE" sz="1125" dirty="0" smtClean="0">
                <a:solidFill>
                  <a:srgbClr val="FFFFFF"/>
                </a:solidFill>
              </a:rPr>
              <a:t>WMTS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75" name="Shape 578"/>
          <p:cNvSpPr/>
          <p:nvPr/>
        </p:nvSpPr>
        <p:spPr>
          <a:xfrm>
            <a:off x="3826052" y="3304827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>
              <a:lumMod val="7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nl-BE" sz="1125" dirty="0" smtClean="0">
                <a:solidFill>
                  <a:srgbClr val="FFFFFF"/>
                </a:solidFill>
              </a:rPr>
              <a:t>Raster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76" name="Shape 578"/>
          <p:cNvSpPr/>
          <p:nvPr/>
        </p:nvSpPr>
        <p:spPr>
          <a:xfrm>
            <a:off x="4266679" y="3304827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>
              <a:lumMod val="7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nl-BE" sz="1125" dirty="0" smtClean="0">
                <a:solidFill>
                  <a:srgbClr val="FFFFFF"/>
                </a:solidFill>
              </a:rPr>
              <a:t>Vector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77" name="Shape 578"/>
          <p:cNvSpPr/>
          <p:nvPr/>
        </p:nvSpPr>
        <p:spPr>
          <a:xfrm>
            <a:off x="4714519" y="330354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>
              <a:lumMod val="7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nl-BE" sz="1125" dirty="0" smtClean="0">
                <a:solidFill>
                  <a:srgbClr val="FFFFFF"/>
                </a:solidFill>
              </a:rPr>
              <a:t>Obser.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78" name="Shape 578"/>
          <p:cNvSpPr/>
          <p:nvPr/>
        </p:nvSpPr>
        <p:spPr>
          <a:xfrm>
            <a:off x="5162703" y="331079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>
              <a:lumMod val="7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nl-BE" sz="1125" dirty="0" smtClean="0">
                <a:solidFill>
                  <a:srgbClr val="FFFFFF"/>
                </a:solidFill>
              </a:rPr>
              <a:t>MD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79" name="Shape 578"/>
          <p:cNvSpPr/>
          <p:nvPr/>
        </p:nvSpPr>
        <p:spPr>
          <a:xfrm>
            <a:off x="5602085" y="330354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>
              <a:lumMod val="7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nl-BE" sz="1125" dirty="0" smtClean="0">
                <a:solidFill>
                  <a:srgbClr val="FFFFFF"/>
                </a:solidFill>
              </a:rPr>
              <a:t>Process</a:t>
            </a:r>
            <a:endParaRPr sz="1125" dirty="0">
              <a:solidFill>
                <a:srgbClr val="FFFFFF"/>
              </a:solidFill>
            </a:endParaRPr>
          </a:p>
        </p:txBody>
      </p:sp>
      <p:grpSp>
        <p:nvGrpSpPr>
          <p:cNvPr id="81" name="Group 582"/>
          <p:cNvGrpSpPr/>
          <p:nvPr/>
        </p:nvGrpSpPr>
        <p:grpSpPr>
          <a:xfrm>
            <a:off x="940536" y="5674792"/>
            <a:ext cx="1305149" cy="241257"/>
            <a:chOff x="0" y="0"/>
            <a:chExt cx="2320263" cy="428899"/>
          </a:xfrm>
          <a:solidFill>
            <a:schemeClr val="bg1">
              <a:lumMod val="85000"/>
            </a:schemeClr>
          </a:solidFill>
        </p:grpSpPr>
        <p:sp>
          <p:nvSpPr>
            <p:cNvPr id="82" name="Shape 580"/>
            <p:cNvSpPr/>
            <p:nvPr/>
          </p:nvSpPr>
          <p:spPr>
            <a:xfrm>
              <a:off x="-1" y="0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83" name="pasted-image.png"/>
            <p:cNvPicPr/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523547" y="22499"/>
              <a:ext cx="1796717" cy="4064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</p:grpSp>
      <p:grpSp>
        <p:nvGrpSpPr>
          <p:cNvPr id="84" name="Group 585"/>
          <p:cNvGrpSpPr/>
          <p:nvPr/>
        </p:nvGrpSpPr>
        <p:grpSpPr>
          <a:xfrm>
            <a:off x="7206405" y="5629157"/>
            <a:ext cx="1400311" cy="334373"/>
            <a:chOff x="0" y="0"/>
            <a:chExt cx="2489440" cy="594439"/>
          </a:xfrm>
          <a:solidFill>
            <a:schemeClr val="bg1">
              <a:lumMod val="85000"/>
            </a:schemeClr>
          </a:solidFill>
        </p:grpSpPr>
        <p:sp>
          <p:nvSpPr>
            <p:cNvPr id="85" name="Shape 583"/>
            <p:cNvSpPr/>
            <p:nvPr/>
          </p:nvSpPr>
          <p:spPr>
            <a:xfrm>
              <a:off x="-1" y="94019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86" name="pasted-image.jpg"/>
            <p:cNvPicPr/>
            <p:nvPr/>
          </p:nvPicPr>
          <p:blipFill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557513" y="0"/>
              <a:ext cx="1931928" cy="59444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</p:grpSp>
      <p:grpSp>
        <p:nvGrpSpPr>
          <p:cNvPr id="87" name="Group 588"/>
          <p:cNvGrpSpPr/>
          <p:nvPr/>
        </p:nvGrpSpPr>
        <p:grpSpPr>
          <a:xfrm>
            <a:off x="2614319" y="5659551"/>
            <a:ext cx="1049941" cy="250309"/>
            <a:chOff x="0" y="0"/>
            <a:chExt cx="1866559" cy="444991"/>
          </a:xfrm>
          <a:solidFill>
            <a:schemeClr val="bg1">
              <a:lumMod val="85000"/>
            </a:schemeClr>
          </a:solidFill>
        </p:grpSpPr>
        <p:sp>
          <p:nvSpPr>
            <p:cNvPr id="88" name="Shape 586"/>
            <p:cNvSpPr/>
            <p:nvPr/>
          </p:nvSpPr>
          <p:spPr>
            <a:xfrm>
              <a:off x="-1" y="38591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89" name="logo_cnes.png"/>
            <p:cNvPicPr/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561610" y="0"/>
              <a:ext cx="1304950" cy="42890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</p:grpSp>
      <p:grpSp>
        <p:nvGrpSpPr>
          <p:cNvPr id="90" name="Group 591"/>
          <p:cNvGrpSpPr/>
          <p:nvPr/>
        </p:nvGrpSpPr>
        <p:grpSpPr>
          <a:xfrm>
            <a:off x="5581812" y="5681258"/>
            <a:ext cx="1253998" cy="238418"/>
            <a:chOff x="0" y="0"/>
            <a:chExt cx="2229327" cy="423853"/>
          </a:xfrm>
          <a:solidFill>
            <a:schemeClr val="bg1">
              <a:lumMod val="85000"/>
            </a:schemeClr>
          </a:solidFill>
        </p:grpSpPr>
        <p:sp>
          <p:nvSpPr>
            <p:cNvPr id="91" name="Shape 589"/>
            <p:cNvSpPr/>
            <p:nvPr/>
          </p:nvSpPr>
          <p:spPr>
            <a:xfrm>
              <a:off x="-1" y="0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92" name="pasted-image.jpg"/>
            <p:cNvPicPr/>
            <p:nvPr/>
          </p:nvPicPr>
          <p:blipFill>
            <a:blip r:embed="rId13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499991" y="30153"/>
              <a:ext cx="1729337" cy="3937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</p:grpSp>
      <p:grpSp>
        <p:nvGrpSpPr>
          <p:cNvPr id="93" name="Group 594"/>
          <p:cNvGrpSpPr/>
          <p:nvPr/>
        </p:nvGrpSpPr>
        <p:grpSpPr>
          <a:xfrm>
            <a:off x="4006637" y="5630438"/>
            <a:ext cx="1201657" cy="281932"/>
            <a:chOff x="0" y="0"/>
            <a:chExt cx="2136278" cy="501210"/>
          </a:xfrm>
          <a:solidFill>
            <a:schemeClr val="bg1">
              <a:lumMod val="85000"/>
            </a:schemeClr>
          </a:solidFill>
        </p:grpSpPr>
        <p:sp>
          <p:nvSpPr>
            <p:cNvPr id="94" name="Shape 592"/>
            <p:cNvSpPr/>
            <p:nvPr/>
          </p:nvSpPr>
          <p:spPr>
            <a:xfrm>
              <a:off x="-1" y="87567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95" name="logo_geomatys_bleu.pdf"/>
            <p:cNvPicPr/>
            <p:nvPr/>
          </p:nvPicPr>
          <p:blipFill>
            <a:blip r:embed="rId14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530951" y="0"/>
              <a:ext cx="1605328" cy="50121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</p:grpSp>
      <p:sp>
        <p:nvSpPr>
          <p:cNvPr id="96" name="Shape 578"/>
          <p:cNvSpPr/>
          <p:nvPr/>
        </p:nvSpPr>
        <p:spPr>
          <a:xfrm>
            <a:off x="6085513" y="330354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>
              <a:lumMod val="7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nl-BE" sz="1125" dirty="0" smtClean="0">
                <a:solidFill>
                  <a:srgbClr val="FFFFFF"/>
                </a:solidFill>
              </a:rPr>
              <a:t>Capteur</a:t>
            </a:r>
            <a:endParaRPr sz="112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183"/>
          <p:cNvSpPr/>
          <p:nvPr/>
        </p:nvSpPr>
        <p:spPr>
          <a:xfrm>
            <a:off x="180499" y="-18602"/>
            <a:ext cx="6215504" cy="6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 spc="64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spc="0"/>
            </a:pPr>
            <a:r>
              <a:rPr lang="nl-BE" sz="3600" spc="36" dirty="0" err="1" smtClean="0">
                <a:solidFill>
                  <a:schemeClr val="bg1"/>
                </a:solidFill>
              </a:rPr>
              <a:t>Constellation</a:t>
            </a:r>
            <a:r>
              <a:rPr lang="nl-BE" sz="3600" spc="36" dirty="0" smtClean="0">
                <a:solidFill>
                  <a:schemeClr val="bg1"/>
                </a:solidFill>
              </a:rPr>
              <a:t>-SDI</a:t>
            </a:r>
            <a:endParaRPr sz="3600" spc="36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" y="665256"/>
            <a:ext cx="9142965" cy="619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9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183"/>
          <p:cNvSpPr/>
          <p:nvPr/>
        </p:nvSpPr>
        <p:spPr>
          <a:xfrm>
            <a:off x="180499" y="-18602"/>
            <a:ext cx="6215504" cy="6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 spc="64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spc="0"/>
            </a:pPr>
            <a:r>
              <a:rPr lang="nl-BE" sz="3600" spc="36" dirty="0" err="1" smtClean="0">
                <a:solidFill>
                  <a:schemeClr val="bg1"/>
                </a:solidFill>
              </a:rPr>
              <a:t>Gestion</a:t>
            </a:r>
            <a:r>
              <a:rPr lang="nl-BE" sz="3600" spc="36" dirty="0" smtClean="0">
                <a:solidFill>
                  <a:schemeClr val="bg1"/>
                </a:solidFill>
              </a:rPr>
              <a:t> des </a:t>
            </a:r>
            <a:r>
              <a:rPr lang="nl-BE" sz="3600" spc="36" dirty="0" err="1" smtClean="0">
                <a:solidFill>
                  <a:schemeClr val="bg1"/>
                </a:solidFill>
              </a:rPr>
              <a:t>données</a:t>
            </a:r>
            <a:endParaRPr sz="3600" spc="36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649"/>
            <a:ext cx="9144000" cy="61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6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183"/>
          <p:cNvSpPr/>
          <p:nvPr/>
        </p:nvSpPr>
        <p:spPr>
          <a:xfrm>
            <a:off x="180499" y="-18602"/>
            <a:ext cx="6215504" cy="6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 spc="64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spc="0"/>
            </a:pPr>
            <a:r>
              <a:rPr lang="nl-BE" sz="3600" spc="36" dirty="0" err="1" smtClean="0">
                <a:solidFill>
                  <a:schemeClr val="bg1"/>
                </a:solidFill>
              </a:rPr>
              <a:t>Gestion</a:t>
            </a:r>
            <a:r>
              <a:rPr lang="nl-BE" sz="3600" spc="36" dirty="0" smtClean="0">
                <a:solidFill>
                  <a:schemeClr val="bg1"/>
                </a:solidFill>
              </a:rPr>
              <a:t> des </a:t>
            </a:r>
            <a:r>
              <a:rPr lang="nl-BE" sz="3600" spc="36" dirty="0" err="1" smtClean="0">
                <a:solidFill>
                  <a:schemeClr val="bg1"/>
                </a:solidFill>
              </a:rPr>
              <a:t>métadonnées</a:t>
            </a:r>
            <a:endParaRPr sz="3600" spc="36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081"/>
            <a:ext cx="9150599" cy="618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5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183"/>
          <p:cNvSpPr/>
          <p:nvPr/>
        </p:nvSpPr>
        <p:spPr>
          <a:xfrm>
            <a:off x="180499" y="-18602"/>
            <a:ext cx="6215504" cy="6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 spc="64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spc="0"/>
            </a:pPr>
            <a:r>
              <a:rPr lang="nl-BE" sz="3600" spc="36" dirty="0" err="1" smtClean="0">
                <a:solidFill>
                  <a:schemeClr val="bg1"/>
                </a:solidFill>
              </a:rPr>
              <a:t>Gestion</a:t>
            </a:r>
            <a:r>
              <a:rPr lang="nl-BE" sz="3600" spc="36" dirty="0" smtClean="0">
                <a:solidFill>
                  <a:schemeClr val="bg1"/>
                </a:solidFill>
              </a:rPr>
              <a:t> des </a:t>
            </a:r>
            <a:r>
              <a:rPr lang="nl-BE" sz="3600" spc="36" dirty="0" err="1" smtClean="0">
                <a:solidFill>
                  <a:schemeClr val="bg1"/>
                </a:solidFill>
              </a:rPr>
              <a:t>règles</a:t>
            </a:r>
            <a:r>
              <a:rPr lang="nl-BE" sz="3600" spc="36" dirty="0" smtClean="0">
                <a:solidFill>
                  <a:schemeClr val="bg1"/>
                </a:solidFill>
              </a:rPr>
              <a:t> de </a:t>
            </a:r>
            <a:r>
              <a:rPr lang="nl-BE" sz="3600" spc="36" dirty="0" err="1" smtClean="0">
                <a:solidFill>
                  <a:schemeClr val="bg1"/>
                </a:solidFill>
              </a:rPr>
              <a:t>rendu</a:t>
            </a:r>
            <a:endParaRPr sz="3600" spc="36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70344"/>
            <a:ext cx="9115441" cy="618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1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183"/>
          <p:cNvSpPr/>
          <p:nvPr/>
        </p:nvSpPr>
        <p:spPr>
          <a:xfrm>
            <a:off x="180499" y="-18602"/>
            <a:ext cx="6215504" cy="6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 spc="64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spc="0"/>
            </a:pPr>
            <a:r>
              <a:rPr lang="nl-BE" sz="3600" spc="36" dirty="0" err="1" smtClean="0">
                <a:solidFill>
                  <a:schemeClr val="bg1"/>
                </a:solidFill>
              </a:rPr>
              <a:t>Gestion</a:t>
            </a:r>
            <a:r>
              <a:rPr lang="nl-BE" sz="3600" spc="36" dirty="0" smtClean="0">
                <a:solidFill>
                  <a:schemeClr val="bg1"/>
                </a:solidFill>
              </a:rPr>
              <a:t> des </a:t>
            </a:r>
            <a:r>
              <a:rPr lang="nl-BE" sz="3600" spc="36" dirty="0" err="1" smtClean="0">
                <a:solidFill>
                  <a:schemeClr val="bg1"/>
                </a:solidFill>
              </a:rPr>
              <a:t>règles</a:t>
            </a:r>
            <a:r>
              <a:rPr lang="nl-BE" sz="3600" spc="36" dirty="0" smtClean="0">
                <a:solidFill>
                  <a:schemeClr val="bg1"/>
                </a:solidFill>
              </a:rPr>
              <a:t> de </a:t>
            </a:r>
            <a:r>
              <a:rPr lang="nl-BE" sz="3600" spc="36" dirty="0" err="1" smtClean="0">
                <a:solidFill>
                  <a:schemeClr val="bg1"/>
                </a:solidFill>
              </a:rPr>
              <a:t>rendu</a:t>
            </a:r>
            <a:endParaRPr sz="3600" spc="36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909"/>
            <a:ext cx="9144000" cy="628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183"/>
          <p:cNvSpPr/>
          <p:nvPr/>
        </p:nvSpPr>
        <p:spPr>
          <a:xfrm>
            <a:off x="180499" y="-18602"/>
            <a:ext cx="6215504" cy="6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 spc="64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spc="0"/>
            </a:pPr>
            <a:r>
              <a:rPr lang="nl-BE" sz="3600" spc="36" dirty="0" err="1" smtClean="0">
                <a:solidFill>
                  <a:schemeClr val="bg1"/>
                </a:solidFill>
              </a:rPr>
              <a:t>Gestion</a:t>
            </a:r>
            <a:r>
              <a:rPr lang="nl-BE" sz="3600" spc="36" dirty="0" smtClean="0">
                <a:solidFill>
                  <a:schemeClr val="bg1"/>
                </a:solidFill>
              </a:rPr>
              <a:t> des </a:t>
            </a:r>
            <a:r>
              <a:rPr lang="nl-BE" sz="3600" spc="36" dirty="0" err="1" smtClean="0">
                <a:solidFill>
                  <a:schemeClr val="bg1"/>
                </a:solidFill>
              </a:rPr>
              <a:t>capteurs</a:t>
            </a:r>
            <a:endParaRPr sz="3600" spc="36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869"/>
            <a:ext cx="9135275" cy="618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183"/>
          <p:cNvSpPr/>
          <p:nvPr/>
        </p:nvSpPr>
        <p:spPr>
          <a:xfrm>
            <a:off x="180499" y="-18602"/>
            <a:ext cx="6215504" cy="6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 spc="64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spc="0"/>
            </a:pPr>
            <a:r>
              <a:rPr lang="nl-BE" sz="3600" spc="36" dirty="0" err="1" smtClean="0">
                <a:solidFill>
                  <a:schemeClr val="bg1"/>
                </a:solidFill>
              </a:rPr>
              <a:t>Gestion</a:t>
            </a:r>
            <a:r>
              <a:rPr lang="nl-BE" sz="3600" spc="36" dirty="0" smtClean="0">
                <a:solidFill>
                  <a:schemeClr val="bg1"/>
                </a:solidFill>
              </a:rPr>
              <a:t> des services </a:t>
            </a:r>
            <a:endParaRPr sz="3600" spc="36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556"/>
            <a:ext cx="9157012" cy="619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183"/>
          <p:cNvSpPr/>
          <p:nvPr/>
        </p:nvSpPr>
        <p:spPr>
          <a:xfrm>
            <a:off x="180499" y="-18602"/>
            <a:ext cx="6215504" cy="6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 spc="64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spc="0"/>
            </a:pPr>
            <a:r>
              <a:rPr lang="nl-BE" sz="3600" spc="36" dirty="0" err="1" smtClean="0">
                <a:solidFill>
                  <a:schemeClr val="bg1"/>
                </a:solidFill>
              </a:rPr>
              <a:t>Gestion</a:t>
            </a:r>
            <a:r>
              <a:rPr lang="nl-BE" sz="3600" spc="36" dirty="0" smtClean="0">
                <a:solidFill>
                  <a:schemeClr val="bg1"/>
                </a:solidFill>
              </a:rPr>
              <a:t> des </a:t>
            </a:r>
            <a:r>
              <a:rPr lang="nl-BE" sz="3600" spc="36" dirty="0" err="1" smtClean="0">
                <a:solidFill>
                  <a:schemeClr val="bg1"/>
                </a:solidFill>
              </a:rPr>
              <a:t>contextes</a:t>
            </a:r>
            <a:endParaRPr sz="3600" spc="36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5299"/>
            <a:ext cx="9144000" cy="621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6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1913" y="113990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Arial"/>
                <a:cs typeface="Arial"/>
              </a:rPr>
              <a:t>Contexte</a:t>
            </a:r>
            <a:endParaRPr lang="fr-FR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6887" y="1009280"/>
            <a:ext cx="8409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800" dirty="0">
                <a:latin typeface="Gill Sans MT" panose="020B0502020104020203" pitchFamily="34" charset="0"/>
              </a:rPr>
              <a:t>OGC OWS-10 </a:t>
            </a:r>
            <a:r>
              <a:rPr lang="fr-FR" sz="2800" dirty="0" err="1" smtClean="0">
                <a:latin typeface="Gill Sans MT" panose="020B0502020104020203" pitchFamily="34" charset="0"/>
              </a:rPr>
              <a:t>Testbed</a:t>
            </a:r>
            <a:r>
              <a:rPr lang="fr-FR" sz="2800" dirty="0" smtClean="0">
                <a:latin typeface="Gill Sans MT" panose="020B0502020104020203" pitchFamily="34" charset="0"/>
              </a:rPr>
              <a:t/>
            </a:r>
            <a:br>
              <a:rPr lang="fr-FR" sz="2800" dirty="0" smtClean="0">
                <a:latin typeface="Gill Sans MT" panose="020B0502020104020203" pitchFamily="34" charset="0"/>
              </a:rPr>
            </a:br>
            <a:r>
              <a:rPr lang="en-US" sz="2800" dirty="0">
                <a:latin typeface="Gill Sans MT" panose="020B0502020104020203" pitchFamily="34" charset="0"/>
              </a:rPr>
              <a:t>« Open Mobility » thread - Cloud Computing</a:t>
            </a:r>
          </a:p>
          <a:p>
            <a:pPr marL="285750" indent="-285750">
              <a:buFont typeface="Arial"/>
              <a:buChar char="•"/>
            </a:pPr>
            <a:endParaRPr lang="fr-FR" sz="2800" dirty="0" smtClean="0">
              <a:latin typeface="Gill Sans MT" panose="020B05020201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fr-FR" sz="2800" dirty="0">
                <a:latin typeface="Gill Sans MT" panose="020B0502020104020203" pitchFamily="34" charset="0"/>
              </a:rPr>
              <a:t>Services </a:t>
            </a:r>
            <a:r>
              <a:rPr lang="fr-FR" sz="2800" dirty="0" smtClean="0">
                <a:latin typeface="Gill Sans MT" panose="020B0502020104020203" pitchFamily="34" charset="0"/>
              </a:rPr>
              <a:t>d‘</a:t>
            </a:r>
            <a:r>
              <a:rPr lang="fr-FR" sz="2800" dirty="0" err="1" smtClean="0">
                <a:latin typeface="Gill Sans MT" panose="020B0502020104020203" pitchFamily="34" charset="0"/>
              </a:rPr>
              <a:t>orthorectification</a:t>
            </a:r>
            <a:r>
              <a:rPr lang="fr-FR" sz="2800" dirty="0" smtClean="0">
                <a:latin typeface="Gill Sans MT" panose="020B0502020104020203" pitchFamily="34" charset="0"/>
              </a:rPr>
              <a:t>, d’évaluation </a:t>
            </a:r>
            <a:r>
              <a:rPr lang="fr-FR" sz="2800" dirty="0">
                <a:latin typeface="Gill Sans MT" panose="020B0502020104020203" pitchFamily="34" charset="0"/>
              </a:rPr>
              <a:t>de la qualité et </a:t>
            </a:r>
            <a:r>
              <a:rPr lang="fr-FR" sz="2800" dirty="0" smtClean="0">
                <a:latin typeface="Gill Sans MT" panose="020B0502020104020203" pitchFamily="34" charset="0"/>
              </a:rPr>
              <a:t>d’occupation </a:t>
            </a:r>
            <a:r>
              <a:rPr lang="fr-FR" sz="2800" dirty="0">
                <a:latin typeface="Gill Sans MT" panose="020B0502020104020203" pitchFamily="34" charset="0"/>
              </a:rPr>
              <a:t>du sol dans un environnement </a:t>
            </a:r>
            <a:r>
              <a:rPr lang="fr-FR" sz="2800" dirty="0" err="1" smtClean="0">
                <a:latin typeface="Gill Sans MT" panose="020B0502020104020203" pitchFamily="34" charset="0"/>
              </a:rPr>
              <a:t>cloud</a:t>
            </a:r>
            <a:endParaRPr lang="fr-FR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9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183"/>
          <p:cNvSpPr/>
          <p:nvPr/>
        </p:nvSpPr>
        <p:spPr>
          <a:xfrm>
            <a:off x="180499" y="-18602"/>
            <a:ext cx="6215504" cy="6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 spc="64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spc="0"/>
            </a:pPr>
            <a:r>
              <a:rPr lang="nl-BE" sz="3600" spc="36" dirty="0" err="1" smtClean="0">
                <a:solidFill>
                  <a:schemeClr val="bg1"/>
                </a:solidFill>
              </a:rPr>
              <a:t>Gestion</a:t>
            </a:r>
            <a:r>
              <a:rPr lang="nl-BE" sz="3600" spc="36" dirty="0" smtClean="0">
                <a:solidFill>
                  <a:schemeClr val="bg1"/>
                </a:solidFill>
              </a:rPr>
              <a:t> des </a:t>
            </a:r>
            <a:r>
              <a:rPr lang="nl-BE" sz="3600" spc="36" dirty="0" err="1" smtClean="0">
                <a:solidFill>
                  <a:schemeClr val="bg1"/>
                </a:solidFill>
              </a:rPr>
              <a:t>processus</a:t>
            </a:r>
            <a:endParaRPr sz="3600" spc="36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244"/>
            <a:ext cx="9115851" cy="618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183"/>
          <p:cNvSpPr/>
          <p:nvPr/>
        </p:nvSpPr>
        <p:spPr>
          <a:xfrm>
            <a:off x="180499" y="-18602"/>
            <a:ext cx="6215504" cy="6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 spc="64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spc="0"/>
            </a:pPr>
            <a:r>
              <a:rPr lang="nl-BE" sz="3600" spc="36" dirty="0" err="1" smtClean="0">
                <a:solidFill>
                  <a:schemeClr val="bg1"/>
                </a:solidFill>
              </a:rPr>
              <a:t>Gestion</a:t>
            </a:r>
            <a:r>
              <a:rPr lang="nl-BE" sz="3600" spc="36" dirty="0" smtClean="0">
                <a:solidFill>
                  <a:schemeClr val="bg1"/>
                </a:solidFill>
              </a:rPr>
              <a:t> des services </a:t>
            </a:r>
            <a:endParaRPr sz="3600" spc="36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3361"/>
            <a:ext cx="9144000" cy="621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183"/>
          <p:cNvSpPr/>
          <p:nvPr/>
        </p:nvSpPr>
        <p:spPr>
          <a:xfrm>
            <a:off x="180499" y="-18602"/>
            <a:ext cx="6988052" cy="6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 spc="64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spc="0"/>
            </a:pPr>
            <a:r>
              <a:rPr lang="nl-BE" sz="3600" spc="36" dirty="0" smtClean="0">
                <a:solidFill>
                  <a:schemeClr val="bg1"/>
                </a:solidFill>
              </a:rPr>
              <a:t>Administration de la </a:t>
            </a:r>
            <a:r>
              <a:rPr lang="nl-BE" sz="3600" spc="36" dirty="0" err="1" smtClean="0">
                <a:solidFill>
                  <a:schemeClr val="bg1"/>
                </a:solidFill>
              </a:rPr>
              <a:t>plateforme</a:t>
            </a:r>
            <a:endParaRPr sz="3600" spc="36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59008"/>
            <a:ext cx="9019191" cy="619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3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pasted-image.jpg"/>
          <p:cNvPicPr/>
          <p:nvPr/>
        </p:nvPicPr>
        <p:blipFill>
          <a:blip r:embed="rId2">
            <a:alphaModFix amt="5000"/>
            <a:extLst/>
          </a:blip>
          <a:stretch>
            <a:fillRect/>
          </a:stretch>
        </p:blipFill>
        <p:spPr>
          <a:xfrm>
            <a:off x="1675070" y="418478"/>
            <a:ext cx="6562754" cy="5143501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61" name="Connector 561"/>
          <p:cNvCxnSpPr>
            <a:stCxn id="571" idx="0"/>
          </p:cNvCxnSpPr>
          <p:nvPr/>
        </p:nvCxnSpPr>
        <p:spPr>
          <a:xfrm flipH="1" flipV="1">
            <a:off x="2227910" y="4236779"/>
            <a:ext cx="2913363" cy="450188"/>
          </a:xfrm>
          <a:prstGeom prst="straightConnector1">
            <a:avLst/>
          </a:prstGeom>
          <a:ln w="88900">
            <a:solidFill>
              <a:schemeClr val="bg1">
                <a:lumMod val="85000"/>
              </a:schemeClr>
            </a:solidFill>
            <a:miter lim="400000"/>
            <a:headEnd type="triangle"/>
          </a:ln>
        </p:spPr>
      </p:cxnSp>
      <p:sp>
        <p:nvSpPr>
          <p:cNvPr id="563" name="Shape 563"/>
          <p:cNvSpPr/>
          <p:nvPr/>
        </p:nvSpPr>
        <p:spPr>
          <a:xfrm>
            <a:off x="3020188" y="1258516"/>
            <a:ext cx="893758" cy="883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/>
            <a:r>
              <a:rPr sz="1125">
                <a:solidFill>
                  <a:schemeClr val="bg1">
                    <a:lumMod val="85000"/>
                  </a:schemeClr>
                </a:solidFill>
              </a:rPr>
              <a:t>browser,</a:t>
            </a:r>
          </a:p>
          <a:p>
            <a:pPr algn="ctr"/>
            <a:r>
              <a:rPr sz="1125">
                <a:solidFill>
                  <a:schemeClr val="bg1">
                    <a:lumMod val="85000"/>
                  </a:schemeClr>
                </a:solidFill>
                <a:sym typeface="Gill Sans SemiBold"/>
              </a:rPr>
              <a:t>everywhere</a:t>
            </a:r>
          </a:p>
        </p:txBody>
      </p:sp>
      <p:pic>
        <p:nvPicPr>
          <p:cNvPr id="564" name="firefox.png"/>
          <p:cNvPicPr/>
          <p:nvPr/>
        </p:nvPicPr>
        <p:blipFill>
          <a:blip r:embed="rId3">
            <a:grayscl/>
            <a:extLst/>
          </a:blip>
          <a:stretch>
            <a:fillRect/>
          </a:stretch>
        </p:blipFill>
        <p:spPr>
          <a:xfrm>
            <a:off x="2815998" y="1077315"/>
            <a:ext cx="537873" cy="53787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565" name="Shape 565"/>
          <p:cNvSpPr/>
          <p:nvPr/>
        </p:nvSpPr>
        <p:spPr>
          <a:xfrm>
            <a:off x="5107154" y="3958660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/>
            <a:r>
              <a:rPr sz="1125" dirty="0">
                <a:solidFill>
                  <a:schemeClr val="bg1">
                    <a:lumMod val="85000"/>
                  </a:schemeClr>
                </a:solidFill>
              </a:rPr>
              <a:t>Rome,</a:t>
            </a:r>
          </a:p>
          <a:p>
            <a:pPr algn="ctr"/>
            <a:r>
              <a:rPr sz="1125" dirty="0">
                <a:solidFill>
                  <a:schemeClr val="bg1">
                    <a:lumMod val="85000"/>
                  </a:schemeClr>
                </a:solidFill>
                <a:sym typeface="Gill Sans SemiBold"/>
              </a:rPr>
              <a:t>Italy</a:t>
            </a:r>
          </a:p>
        </p:txBody>
      </p:sp>
      <p:sp>
        <p:nvSpPr>
          <p:cNvPr id="566" name="Shape 566"/>
          <p:cNvSpPr/>
          <p:nvPr/>
        </p:nvSpPr>
        <p:spPr>
          <a:xfrm>
            <a:off x="6780560" y="1343045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chemeClr val="bg1">
                    <a:lumMod val="8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Toulouse,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chemeClr val="bg1">
                    <a:lumMod val="8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France</a:t>
            </a:r>
          </a:p>
        </p:txBody>
      </p:sp>
      <p:sp>
        <p:nvSpPr>
          <p:cNvPr id="567" name="Shape 567"/>
          <p:cNvSpPr/>
          <p:nvPr/>
        </p:nvSpPr>
        <p:spPr>
          <a:xfrm>
            <a:off x="958658" y="4115466"/>
            <a:ext cx="114605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chemeClr val="bg1">
                    <a:lumMod val="8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Montpellier,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chemeClr val="bg1">
                    <a:lumMod val="8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France</a:t>
            </a:r>
          </a:p>
        </p:txBody>
      </p:sp>
      <p:sp>
        <p:nvSpPr>
          <p:cNvPr id="568" name="Shape 568"/>
          <p:cNvSpPr/>
          <p:nvPr/>
        </p:nvSpPr>
        <p:spPr>
          <a:xfrm>
            <a:off x="6623260" y="126372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sp>
        <p:nvSpPr>
          <p:cNvPr id="569" name="Shape 569"/>
          <p:cNvSpPr/>
          <p:nvPr/>
        </p:nvSpPr>
        <p:spPr>
          <a:xfrm>
            <a:off x="6892251" y="2191073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chemeClr val="bg1">
                    <a:lumMod val="85000"/>
                  </a:schemeClr>
                </a:solidFill>
              </a:rPr>
              <a:t>WPS</a:t>
            </a:r>
          </a:p>
        </p:txBody>
      </p:sp>
      <p:sp>
        <p:nvSpPr>
          <p:cNvPr id="570" name="Shape 570"/>
          <p:cNvSpPr/>
          <p:nvPr/>
        </p:nvSpPr>
        <p:spPr>
          <a:xfrm>
            <a:off x="5689848" y="377957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>
                <a:solidFill>
                  <a:srgbClr val="FFFFFF"/>
                </a:solidFill>
              </a:rPr>
              <a:t>WPS</a:t>
            </a:r>
          </a:p>
        </p:txBody>
      </p:sp>
      <p:sp>
        <p:nvSpPr>
          <p:cNvPr id="571" name="Shape 571"/>
          <p:cNvSpPr/>
          <p:nvPr/>
        </p:nvSpPr>
        <p:spPr>
          <a:xfrm>
            <a:off x="4912672" y="445836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675">
                <a:solidFill>
                  <a:schemeClr val="bg1">
                    <a:lumMod val="85000"/>
                  </a:schemeClr>
                </a:solidFill>
              </a:rPr>
              <a:t>Download</a:t>
            </a:r>
          </a:p>
        </p:txBody>
      </p:sp>
      <p:sp>
        <p:nvSpPr>
          <p:cNvPr id="572" name="Shape 572"/>
          <p:cNvSpPr/>
          <p:nvPr/>
        </p:nvSpPr>
        <p:spPr>
          <a:xfrm>
            <a:off x="1303083" y="388686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>
                <a:solidFill>
                  <a:srgbClr val="FFFFFF"/>
                </a:solidFill>
              </a:rPr>
              <a:t>WMS</a:t>
            </a:r>
          </a:p>
        </p:txBody>
      </p:sp>
      <p:cxnSp>
        <p:nvCxnSpPr>
          <p:cNvPr id="575" name="Connector 575"/>
          <p:cNvCxnSpPr/>
          <p:nvPr/>
        </p:nvCxnSpPr>
        <p:spPr>
          <a:xfrm flipH="1">
            <a:off x="1719489" y="2073960"/>
            <a:ext cx="1469375" cy="1950491"/>
          </a:xfrm>
          <a:prstGeom prst="straightConnector1">
            <a:avLst/>
          </a:prstGeom>
          <a:ln w="88900">
            <a:solidFill>
              <a:schemeClr val="bg1">
                <a:lumMod val="85000"/>
              </a:schemeClr>
            </a:solidFill>
            <a:miter lim="400000"/>
            <a:headEnd type="triangle"/>
          </a:ln>
        </p:spPr>
      </p:cxnSp>
      <p:pic>
        <p:nvPicPr>
          <p:cNvPr id="576" name="pleiades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454083">
            <a:off x="4647810" y="4432716"/>
            <a:ext cx="206207" cy="19488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77" name="Shape 577"/>
          <p:cNvSpPr/>
          <p:nvPr/>
        </p:nvSpPr>
        <p:spPr>
          <a:xfrm>
            <a:off x="3918247" y="4423281"/>
            <a:ext cx="618841" cy="19620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900">
                <a:solidFill>
                  <a:schemeClr val="bg1">
                    <a:lumMod val="85000"/>
                  </a:schemeClr>
                </a:solidFill>
              </a:rPr>
              <a:t>Orthoimage</a:t>
            </a:r>
          </a:p>
        </p:txBody>
      </p:sp>
      <p:sp>
        <p:nvSpPr>
          <p:cNvPr id="578" name="Shape 578"/>
          <p:cNvSpPr/>
          <p:nvPr/>
        </p:nvSpPr>
        <p:spPr>
          <a:xfrm>
            <a:off x="5275192" y="376202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CSW</a:t>
            </a:r>
          </a:p>
        </p:txBody>
      </p:sp>
      <p:sp>
        <p:nvSpPr>
          <p:cNvPr id="579" name="Shape 579"/>
          <p:cNvSpPr/>
          <p:nvPr/>
        </p:nvSpPr>
        <p:spPr>
          <a:xfrm>
            <a:off x="4956447" y="399217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grpSp>
        <p:nvGrpSpPr>
          <p:cNvPr id="582" name="Group 582"/>
          <p:cNvGrpSpPr/>
          <p:nvPr/>
        </p:nvGrpSpPr>
        <p:grpSpPr>
          <a:xfrm>
            <a:off x="940536" y="5674792"/>
            <a:ext cx="1305149" cy="241257"/>
            <a:chOff x="0" y="0"/>
            <a:chExt cx="2320263" cy="428899"/>
          </a:xfrm>
          <a:solidFill>
            <a:schemeClr val="bg1">
              <a:lumMod val="85000"/>
            </a:schemeClr>
          </a:solidFill>
        </p:grpSpPr>
        <p:sp>
          <p:nvSpPr>
            <p:cNvPr id="580" name="Shape 580"/>
            <p:cNvSpPr/>
            <p:nvPr/>
          </p:nvSpPr>
          <p:spPr>
            <a:xfrm>
              <a:off x="-1" y="0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581" name="pasted-image.png"/>
            <p:cNvPicPr/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523547" y="22499"/>
              <a:ext cx="1796717" cy="4064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</p:grpSp>
      <p:grpSp>
        <p:nvGrpSpPr>
          <p:cNvPr id="585" name="Group 585"/>
          <p:cNvGrpSpPr/>
          <p:nvPr/>
        </p:nvGrpSpPr>
        <p:grpSpPr>
          <a:xfrm>
            <a:off x="7206405" y="5629157"/>
            <a:ext cx="1400311" cy="334373"/>
            <a:chOff x="0" y="0"/>
            <a:chExt cx="2489440" cy="594439"/>
          </a:xfrm>
          <a:solidFill>
            <a:schemeClr val="bg1">
              <a:lumMod val="85000"/>
            </a:schemeClr>
          </a:solidFill>
        </p:grpSpPr>
        <p:sp>
          <p:nvSpPr>
            <p:cNvPr id="583" name="Shape 583"/>
            <p:cNvSpPr/>
            <p:nvPr/>
          </p:nvSpPr>
          <p:spPr>
            <a:xfrm>
              <a:off x="-1" y="94019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584" name="pasted-image.jpg"/>
            <p:cNvPicPr/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557513" y="0"/>
              <a:ext cx="1931928" cy="59444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</p:grpSp>
      <p:grpSp>
        <p:nvGrpSpPr>
          <p:cNvPr id="588" name="Group 588"/>
          <p:cNvGrpSpPr/>
          <p:nvPr/>
        </p:nvGrpSpPr>
        <p:grpSpPr>
          <a:xfrm>
            <a:off x="2614319" y="5659551"/>
            <a:ext cx="1049941" cy="250309"/>
            <a:chOff x="0" y="0"/>
            <a:chExt cx="1866559" cy="444991"/>
          </a:xfrm>
          <a:solidFill>
            <a:schemeClr val="bg1">
              <a:lumMod val="85000"/>
            </a:schemeClr>
          </a:solidFill>
        </p:grpSpPr>
        <p:sp>
          <p:nvSpPr>
            <p:cNvPr id="586" name="Shape 586"/>
            <p:cNvSpPr/>
            <p:nvPr/>
          </p:nvSpPr>
          <p:spPr>
            <a:xfrm>
              <a:off x="-1" y="38591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587" name="logo_cnes.png"/>
            <p:cNvPicPr/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561610" y="0"/>
              <a:ext cx="1304950" cy="42890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</p:grpSp>
      <p:grpSp>
        <p:nvGrpSpPr>
          <p:cNvPr id="591" name="Group 591"/>
          <p:cNvGrpSpPr/>
          <p:nvPr/>
        </p:nvGrpSpPr>
        <p:grpSpPr>
          <a:xfrm>
            <a:off x="5581812" y="5681258"/>
            <a:ext cx="1253998" cy="238418"/>
            <a:chOff x="0" y="0"/>
            <a:chExt cx="2229327" cy="423853"/>
          </a:xfrm>
          <a:solidFill>
            <a:schemeClr val="bg1">
              <a:lumMod val="85000"/>
            </a:schemeClr>
          </a:solidFill>
        </p:grpSpPr>
        <p:sp>
          <p:nvSpPr>
            <p:cNvPr id="589" name="Shape 589"/>
            <p:cNvSpPr/>
            <p:nvPr/>
          </p:nvSpPr>
          <p:spPr>
            <a:xfrm>
              <a:off x="-1" y="0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590" name="pasted-image.jpg"/>
            <p:cNvPicPr/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499991" y="30153"/>
              <a:ext cx="1729337" cy="3937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</p:grpSp>
      <p:grpSp>
        <p:nvGrpSpPr>
          <p:cNvPr id="594" name="Group 594"/>
          <p:cNvGrpSpPr/>
          <p:nvPr/>
        </p:nvGrpSpPr>
        <p:grpSpPr>
          <a:xfrm>
            <a:off x="4006637" y="5630438"/>
            <a:ext cx="1201657" cy="281932"/>
            <a:chOff x="0" y="0"/>
            <a:chExt cx="2136278" cy="501210"/>
          </a:xfrm>
          <a:solidFill>
            <a:schemeClr val="bg1">
              <a:lumMod val="85000"/>
            </a:schemeClr>
          </a:solidFill>
        </p:grpSpPr>
        <p:sp>
          <p:nvSpPr>
            <p:cNvPr id="592" name="Shape 592"/>
            <p:cNvSpPr/>
            <p:nvPr/>
          </p:nvSpPr>
          <p:spPr>
            <a:xfrm>
              <a:off x="-1" y="87567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593" name="logo_geomatys_bleu.pdf"/>
            <p:cNvPicPr/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530951" y="0"/>
              <a:ext cx="1605328" cy="50121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</p:grpSp>
      <p:pic>
        <p:nvPicPr>
          <p:cNvPr id="595" name="cloud_simpl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551748" y="4104989"/>
            <a:ext cx="1578585" cy="1578585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96" name="Shape 596"/>
          <p:cNvSpPr/>
          <p:nvPr/>
        </p:nvSpPr>
        <p:spPr>
          <a:xfrm>
            <a:off x="6316754" y="5066136"/>
            <a:ext cx="763298" cy="22221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69">
                <a:solidFill>
                  <a:schemeClr val="bg1">
                    <a:lumMod val="85000"/>
                  </a:schemeClr>
                </a:solidFill>
              </a:rPr>
              <a:t>Raw images</a:t>
            </a:r>
          </a:p>
        </p:txBody>
      </p:sp>
      <p:pic>
        <p:nvPicPr>
          <p:cNvPr id="597" name="droppedImage.png"/>
          <p:cNvPicPr/>
          <p:nvPr/>
        </p:nvPicPr>
        <p:blipFill>
          <a:blip r:embed="rId11">
            <a:extLst/>
          </a:blip>
          <a:srcRect l="5971" t="10001" r="5923" b="10439"/>
          <a:stretch>
            <a:fillRect/>
          </a:stretch>
        </p:blipFill>
        <p:spPr>
          <a:xfrm>
            <a:off x="6037385" y="5103577"/>
            <a:ext cx="225254" cy="22145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598" name="pleiades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28921" y="5029451"/>
            <a:ext cx="234317" cy="22145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599" name="javascript-edit(82710)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907151" y="4663206"/>
            <a:ext cx="303286" cy="3347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</p:pic>
      <p:sp>
        <p:nvSpPr>
          <p:cNvPr id="600" name="Shape 600"/>
          <p:cNvSpPr/>
          <p:nvPr/>
        </p:nvSpPr>
        <p:spPr>
          <a:xfrm>
            <a:off x="6285936" y="4713526"/>
            <a:ext cx="633187" cy="22224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69">
                <a:solidFill>
                  <a:schemeClr val="bg1">
                    <a:lumMod val="85000"/>
                  </a:schemeClr>
                </a:solidFill>
              </a:rPr>
              <a:t>Metadata</a:t>
            </a:r>
          </a:p>
        </p:txBody>
      </p:sp>
      <p:sp>
        <p:nvSpPr>
          <p:cNvPr id="601" name="Shape 601"/>
          <p:cNvSpPr/>
          <p:nvPr/>
        </p:nvSpPr>
        <p:spPr>
          <a:xfrm>
            <a:off x="6509751" y="4885052"/>
            <a:ext cx="160300" cy="22221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1069">
                <a:solidFill>
                  <a:schemeClr val="bg1">
                    <a:lumMod val="85000"/>
                  </a:schemeClr>
                </a:solidFill>
              </a:rPr>
              <a:t>+</a:t>
            </a:r>
          </a:p>
        </p:txBody>
      </p:sp>
      <p:pic>
        <p:nvPicPr>
          <p:cNvPr id="602" name="cloud_simpl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361954" y="1448501"/>
            <a:ext cx="1578585" cy="1578585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603" name="Shape 603"/>
          <p:cNvSpPr/>
          <p:nvPr/>
        </p:nvSpPr>
        <p:spPr>
          <a:xfrm>
            <a:off x="7626950" y="2149144"/>
            <a:ext cx="126797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>
              <a:defRPr sz="20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125">
                <a:solidFill>
                  <a:schemeClr val="bg1">
                    <a:lumMod val="85000"/>
                  </a:schemeClr>
                </a:solidFill>
              </a:rPr>
              <a:t>Reference 3D data</a:t>
            </a:r>
          </a:p>
        </p:txBody>
      </p:sp>
      <p:pic>
        <p:nvPicPr>
          <p:cNvPr id="604" name="javascript-edit(82710)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340627" y="2326703"/>
            <a:ext cx="303287" cy="3347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</p:pic>
      <p:sp>
        <p:nvSpPr>
          <p:cNvPr id="605" name="Shape 605"/>
          <p:cNvSpPr/>
          <p:nvPr/>
        </p:nvSpPr>
        <p:spPr>
          <a:xfrm rot="1800196">
            <a:off x="3083337" y="2949186"/>
            <a:ext cx="212314" cy="1894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927" y="225"/>
                </a:moveTo>
                <a:lnTo>
                  <a:pt x="0" y="17857"/>
                </a:lnTo>
                <a:lnTo>
                  <a:pt x="16003" y="21600"/>
                </a:lnTo>
                <a:lnTo>
                  <a:pt x="21600" y="4271"/>
                </a:lnTo>
                <a:lnTo>
                  <a:pt x="7699" y="0"/>
                </a:lnTo>
              </a:path>
            </a:pathLst>
          </a:custGeom>
          <a:solidFill>
            <a:schemeClr val="bg1">
              <a:lumMod val="85000"/>
            </a:schemeClr>
          </a:solidFill>
          <a:ln w="25400">
            <a:solidFill>
              <a:srgbClr val="212121">
                <a:alpha val="20000"/>
              </a:srgbClr>
            </a:solidFill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 sz="1013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06" name="Shape 606"/>
          <p:cNvSpPr/>
          <p:nvPr/>
        </p:nvSpPr>
        <p:spPr>
          <a:xfrm rot="1800196">
            <a:off x="3015007" y="2702369"/>
            <a:ext cx="195650" cy="214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6" y="0"/>
                </a:moveTo>
                <a:lnTo>
                  <a:pt x="0" y="14287"/>
                </a:lnTo>
                <a:lnTo>
                  <a:pt x="21600" y="21600"/>
                </a:lnTo>
                <a:lnTo>
                  <a:pt x="13418" y="813"/>
                </a:lnTo>
                <a:lnTo>
                  <a:pt x="12966" y="0"/>
                </a:lnTo>
              </a:path>
            </a:pathLst>
          </a:custGeom>
          <a:solidFill>
            <a:schemeClr val="bg1">
              <a:lumMod val="85000"/>
            </a:schemeClr>
          </a:solidFill>
          <a:ln w="25400">
            <a:solidFill>
              <a:srgbClr val="212121">
                <a:alpha val="20000"/>
              </a:srgbClr>
            </a:solidFill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 sz="1013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07" name="Shape 607"/>
          <p:cNvSpPr/>
          <p:nvPr/>
        </p:nvSpPr>
        <p:spPr>
          <a:xfrm rot="1800196">
            <a:off x="3214803" y="2740545"/>
            <a:ext cx="139253" cy="200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150"/>
                </a:lnTo>
                <a:lnTo>
                  <a:pt x="21600" y="21600"/>
                </a:lnTo>
                <a:lnTo>
                  <a:pt x="21600" y="13473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25400">
            <a:solidFill>
              <a:srgbClr val="212121">
                <a:alpha val="20000"/>
              </a:srgbClr>
            </a:solidFill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 sz="1013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3065651" y="2541344"/>
            <a:ext cx="772691" cy="13849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900" dirty="0">
                <a:solidFill>
                  <a:schemeClr val="bg1">
                    <a:lumMod val="85000"/>
                  </a:schemeClr>
                </a:solidFill>
              </a:rPr>
              <a:t>Learning features</a:t>
            </a:r>
          </a:p>
        </p:txBody>
      </p:sp>
      <p:sp>
        <p:nvSpPr>
          <p:cNvPr id="610" name="Shape 610"/>
          <p:cNvSpPr/>
          <p:nvPr/>
        </p:nvSpPr>
        <p:spPr>
          <a:xfrm>
            <a:off x="3442423" y="2980288"/>
            <a:ext cx="0" cy="41549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spc="48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endParaRPr sz="2700" spc="27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11" name="Shape 611"/>
          <p:cNvSpPr/>
          <p:nvPr/>
        </p:nvSpPr>
        <p:spPr>
          <a:xfrm>
            <a:off x="366404" y="3072267"/>
            <a:ext cx="1583202" cy="40395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/>
            </a:pPr>
            <a:r>
              <a:rPr sz="1125" dirty="0">
                <a:solidFill>
                  <a:schemeClr val="bg1">
                    <a:lumMod val="85000"/>
                  </a:schemeClr>
                </a:solidFill>
              </a:rPr>
              <a:t>Stream land cover map WMS layer</a:t>
            </a:r>
          </a:p>
        </p:txBody>
      </p:sp>
      <p:sp>
        <p:nvSpPr>
          <p:cNvPr id="612" name="Shape 612"/>
          <p:cNvSpPr/>
          <p:nvPr/>
        </p:nvSpPr>
        <p:spPr>
          <a:xfrm>
            <a:off x="958658" y="2722011"/>
            <a:ext cx="414520" cy="47320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spc="48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sz="2700" spc="27" dirty="0">
                <a:solidFill>
                  <a:schemeClr val="bg1">
                    <a:lumMod val="85000"/>
                  </a:schemeClr>
                </a:solidFill>
              </a:rPr>
              <a:t>10</a:t>
            </a:r>
          </a:p>
        </p:txBody>
      </p:sp>
      <p:sp>
        <p:nvSpPr>
          <p:cNvPr id="59" name="Shape 183"/>
          <p:cNvSpPr/>
          <p:nvPr/>
        </p:nvSpPr>
        <p:spPr>
          <a:xfrm>
            <a:off x="180499" y="-18602"/>
            <a:ext cx="6215504" cy="6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 spc="64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spc="0"/>
            </a:pPr>
            <a:r>
              <a:rPr lang="nl-BE" sz="3600" spc="36" dirty="0" smtClean="0">
                <a:solidFill>
                  <a:schemeClr val="bg1"/>
                </a:solidFill>
              </a:rPr>
              <a:t>Merci</a:t>
            </a:r>
            <a:endParaRPr sz="3600" spc="36" dirty="0">
              <a:solidFill>
                <a:schemeClr val="bg1"/>
              </a:solidFill>
            </a:endParaRPr>
          </a:p>
        </p:txBody>
      </p:sp>
      <p:sp>
        <p:nvSpPr>
          <p:cNvPr id="60" name="Shape 555"/>
          <p:cNvSpPr/>
          <p:nvPr/>
        </p:nvSpPr>
        <p:spPr>
          <a:xfrm>
            <a:off x="2837308" y="3274246"/>
            <a:ext cx="1583202" cy="75020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/>
            </a:pPr>
            <a:r>
              <a:rPr lang="nl-BE" sz="1125" dirty="0" smtClean="0">
                <a:solidFill>
                  <a:schemeClr val="bg1">
                    <a:lumMod val="85000"/>
                  </a:schemeClr>
                </a:solidFill>
              </a:rPr>
              <a:t>Calcul d’occupation du sol à partir d’</a:t>
            </a:r>
            <a:r>
              <a:rPr sz="1125" dirty="0" smtClean="0">
                <a:solidFill>
                  <a:schemeClr val="bg1">
                    <a:lumMod val="85000"/>
                  </a:schemeClr>
                </a:solidFill>
              </a:rPr>
              <a:t>orthoimage (</a:t>
            </a:r>
            <a:r>
              <a:rPr lang="nl-BE" sz="1125" dirty="0" smtClean="0">
                <a:solidFill>
                  <a:schemeClr val="bg1">
                    <a:lumMod val="85000"/>
                  </a:schemeClr>
                </a:solidFill>
              </a:rPr>
              <a:t>in the </a:t>
            </a:r>
            <a:r>
              <a:rPr sz="1125" dirty="0" smtClean="0">
                <a:solidFill>
                  <a:schemeClr val="bg1">
                    <a:lumMod val="85000"/>
                  </a:schemeClr>
                </a:solidFill>
              </a:rPr>
              <a:t>cloud</a:t>
            </a:r>
            <a:r>
              <a:rPr sz="1125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</p:txBody>
      </p:sp>
      <p:sp>
        <p:nvSpPr>
          <p:cNvPr id="61" name="Shape 556"/>
          <p:cNvSpPr/>
          <p:nvPr/>
        </p:nvSpPr>
        <p:spPr>
          <a:xfrm>
            <a:off x="3451997" y="2951435"/>
            <a:ext cx="234383" cy="47320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spc="48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sz="2700" spc="27" dirty="0">
                <a:solidFill>
                  <a:schemeClr val="bg1">
                    <a:lumMod val="85000"/>
                  </a:schemeClr>
                </a:solidFill>
              </a:rPr>
              <a:t>9</a:t>
            </a:r>
          </a:p>
        </p:txBody>
      </p:sp>
      <p:sp>
        <p:nvSpPr>
          <p:cNvPr id="62" name="Shape 557"/>
          <p:cNvSpPr/>
          <p:nvPr/>
        </p:nvSpPr>
        <p:spPr>
          <a:xfrm>
            <a:off x="189812" y="1510457"/>
            <a:ext cx="2589290" cy="68126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/>
          <a:p>
            <a:pPr defTabSz="242888"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r>
              <a:rPr lang="nl-BE" sz="1013" spc="10" dirty="0" smtClean="0">
                <a:solidFill>
                  <a:schemeClr val="bg1">
                    <a:lumMod val="8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Calcul de</a:t>
            </a:r>
            <a:r>
              <a:rPr sz="1013" spc="10" dirty="0" smtClean="0">
                <a:solidFill>
                  <a:schemeClr val="bg1">
                    <a:lumMod val="85000"/>
                  </a:schemeClr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r>
              <a:rPr lang="nl-BE" sz="1013" spc="10" dirty="0" smtClean="0">
                <a:solidFill>
                  <a:schemeClr val="bg1">
                    <a:lumMod val="85000"/>
                  </a:schemeClr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l’occupation du sol</a:t>
            </a:r>
            <a:r>
              <a:rPr sz="1013" spc="10" dirty="0" smtClean="0">
                <a:solidFill>
                  <a:schemeClr val="bg1">
                    <a:lumMod val="8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 </a:t>
            </a:r>
            <a:r>
              <a:rPr lang="nl-BE" sz="1013" spc="10" dirty="0" smtClean="0">
                <a:solidFill>
                  <a:schemeClr val="bg1">
                    <a:lumMod val="8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à partir d’images </a:t>
            </a:r>
            <a:r>
              <a:rPr lang="nl-BE" sz="1013" spc="10" dirty="0">
                <a:solidFill>
                  <a:schemeClr val="bg1">
                    <a:lumMod val="85000"/>
                  </a:schemeClr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orthorectifiées</a:t>
            </a:r>
            <a:r>
              <a:rPr lang="nl-BE" sz="1013" spc="10" dirty="0" smtClean="0">
                <a:solidFill>
                  <a:schemeClr val="bg1">
                    <a:lumMod val="8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 enregistrée dans le </a:t>
            </a:r>
            <a:r>
              <a:rPr lang="nl-BE" sz="1013" spc="10" dirty="0">
                <a:solidFill>
                  <a:schemeClr val="bg1">
                    <a:lumMod val="85000"/>
                  </a:schemeClr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cloud</a:t>
            </a:r>
            <a:r>
              <a:rPr lang="nl-BE" sz="1013" spc="10" dirty="0" smtClean="0">
                <a:solidFill>
                  <a:schemeClr val="bg1">
                    <a:lumMod val="8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, en utilisant les processus de la librairie </a:t>
            </a:r>
            <a:r>
              <a:rPr lang="nl-BE" sz="1013" spc="10" dirty="0">
                <a:solidFill>
                  <a:schemeClr val="bg1">
                    <a:lumMod val="85000"/>
                  </a:schemeClr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OTB</a:t>
            </a:r>
            <a:r>
              <a:rPr lang="nl-BE" sz="1013" spc="10" dirty="0" smtClean="0">
                <a:solidFill>
                  <a:schemeClr val="bg1">
                    <a:lumMod val="8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, exécutés dans l’infrastructure de </a:t>
            </a:r>
            <a:r>
              <a:rPr lang="nl-BE" sz="1013" spc="10" dirty="0">
                <a:solidFill>
                  <a:schemeClr val="bg1">
                    <a:lumMod val="85000"/>
                  </a:schemeClr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Geomatys</a:t>
            </a:r>
            <a:endParaRPr sz="1013" spc="10" dirty="0">
              <a:solidFill>
                <a:schemeClr val="bg1">
                  <a:lumMod val="85000"/>
                </a:schemeClr>
              </a:solidFill>
              <a:latin typeface="Gill Sans SemiBold"/>
              <a:ea typeface="Gill Sans SemiBold"/>
              <a:cs typeface="Gill Sans SemiBold"/>
              <a:sym typeface="Gill Sans Light"/>
            </a:endParaRPr>
          </a:p>
        </p:txBody>
      </p:sp>
      <p:sp>
        <p:nvSpPr>
          <p:cNvPr id="63" name="Shape 62"/>
          <p:cNvSpPr/>
          <p:nvPr/>
        </p:nvSpPr>
        <p:spPr>
          <a:xfrm>
            <a:off x="1949606" y="435933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fr-BE" sz="1125" dirty="0" smtClean="0">
                <a:solidFill>
                  <a:schemeClr val="bg1">
                    <a:lumMod val="85000"/>
                  </a:schemeClr>
                </a:solidFill>
              </a:rPr>
              <a:t>OTB</a:t>
            </a:r>
            <a:endParaRPr sz="1125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4" name="Shape 61"/>
          <p:cNvSpPr/>
          <p:nvPr/>
        </p:nvSpPr>
        <p:spPr>
          <a:xfrm>
            <a:off x="1785608" y="4071879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 smtClean="0">
                <a:solidFill>
                  <a:srgbClr val="FFFFFF"/>
                </a:solidFill>
              </a:rPr>
              <a:t>W</a:t>
            </a:r>
            <a:r>
              <a:rPr lang="fr-BE" sz="1125" dirty="0" smtClean="0">
                <a:solidFill>
                  <a:srgbClr val="FFFFFF"/>
                </a:solidFill>
              </a:rPr>
              <a:t>P</a:t>
            </a:r>
            <a:r>
              <a:rPr sz="1125" dirty="0" smtClean="0">
                <a:solidFill>
                  <a:srgbClr val="FFFFFF"/>
                </a:solidFill>
              </a:rPr>
              <a:t>S</a:t>
            </a:r>
            <a:endParaRPr sz="1125" dirty="0">
              <a:solidFill>
                <a:srgbClr val="FFFFFF"/>
              </a:solidFill>
            </a:endParaRPr>
          </a:p>
        </p:txBody>
      </p:sp>
      <p:cxnSp>
        <p:nvCxnSpPr>
          <p:cNvPr id="573" name="Connector 573"/>
          <p:cNvCxnSpPr/>
          <p:nvPr/>
        </p:nvCxnSpPr>
        <p:spPr>
          <a:xfrm flipH="1">
            <a:off x="2104709" y="2142333"/>
            <a:ext cx="1175527" cy="1973133"/>
          </a:xfrm>
          <a:prstGeom prst="straightConnector1">
            <a:avLst/>
          </a:prstGeom>
          <a:ln w="88900">
            <a:solidFill>
              <a:schemeClr val="bg1">
                <a:lumMod val="85000"/>
              </a:schemeClr>
            </a:solidFill>
            <a:miter lim="400000"/>
            <a:headEnd type="triangle"/>
          </a:ln>
        </p:spPr>
      </p:cxnSp>
      <p:sp>
        <p:nvSpPr>
          <p:cNvPr id="58" name="Shape 568"/>
          <p:cNvSpPr/>
          <p:nvPr/>
        </p:nvSpPr>
        <p:spPr>
          <a:xfrm>
            <a:off x="3549435" y="183623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 smtClean="0">
                <a:solidFill>
                  <a:srgbClr val="FFFFFF"/>
                </a:solidFill>
              </a:rPr>
              <a:t>W</a:t>
            </a:r>
            <a:r>
              <a:rPr lang="nl-BE" sz="1125" dirty="0" smtClean="0">
                <a:solidFill>
                  <a:srgbClr val="FFFFFF"/>
                </a:solidFill>
              </a:rPr>
              <a:t>eb</a:t>
            </a:r>
            <a:endParaRPr sz="1125" dirty="0">
              <a:solidFill>
                <a:srgbClr val="FFFFFF"/>
              </a:solidFill>
            </a:endParaRPr>
          </a:p>
        </p:txBody>
      </p:sp>
      <p:pic>
        <p:nvPicPr>
          <p:cNvPr id="65" name="Image 64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9081" y="2438074"/>
            <a:ext cx="2732222" cy="11780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112500"/>
          </a:effectLst>
        </p:spPr>
      </p:pic>
      <p:grpSp>
        <p:nvGrpSpPr>
          <p:cNvPr id="3" name="Grouper 2"/>
          <p:cNvGrpSpPr/>
          <p:nvPr/>
        </p:nvGrpSpPr>
        <p:grpSpPr>
          <a:xfrm>
            <a:off x="4051101" y="1077315"/>
            <a:ext cx="2448182" cy="949115"/>
            <a:chOff x="4051101" y="1077315"/>
            <a:chExt cx="2448182" cy="949115"/>
          </a:xfrm>
          <a:solidFill>
            <a:schemeClr val="bg1">
              <a:lumMod val="85000"/>
            </a:schemeClr>
          </a:solidFill>
        </p:grpSpPr>
        <p:pic>
          <p:nvPicPr>
            <p:cNvPr id="66" name="Image 65"/>
            <p:cNvPicPr>
              <a:picLocks noChangeAspect="1"/>
            </p:cNvPicPr>
            <p:nvPr/>
          </p:nvPicPr>
          <p:blipFill>
            <a:blip r:embed="rId1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51101" y="1077315"/>
              <a:ext cx="2448182" cy="949115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sp>
          <p:nvSpPr>
            <p:cNvPr id="2" name="Rectangle 1"/>
            <p:cNvSpPr/>
            <p:nvPr/>
          </p:nvSpPr>
          <p:spPr>
            <a:xfrm>
              <a:off x="5602085" y="1327076"/>
              <a:ext cx="68385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BE" sz="2000" b="1" dirty="0" smtClean="0">
                  <a:ln w="18000">
                    <a:noFill/>
                    <a:prstDash val="solid"/>
                    <a:miter lim="800000"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Web</a:t>
              </a:r>
              <a:endParaRPr lang="nl-BE" sz="2000" b="1" dirty="0">
                <a:ln w="18000">
                  <a:noFill/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67" name="Shape 572"/>
          <p:cNvSpPr/>
          <p:nvPr/>
        </p:nvSpPr>
        <p:spPr>
          <a:xfrm>
            <a:off x="3592183" y="227425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>
                <a:solidFill>
                  <a:srgbClr val="FFFFFF"/>
                </a:solidFill>
              </a:rPr>
              <a:t>WMS</a:t>
            </a:r>
          </a:p>
        </p:txBody>
      </p:sp>
      <p:sp>
        <p:nvSpPr>
          <p:cNvPr id="68" name="Shape 61"/>
          <p:cNvSpPr/>
          <p:nvPr/>
        </p:nvSpPr>
        <p:spPr>
          <a:xfrm>
            <a:off x="4054653" y="2272469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 smtClean="0">
                <a:solidFill>
                  <a:srgbClr val="FFFFFF"/>
                </a:solidFill>
              </a:rPr>
              <a:t>W</a:t>
            </a:r>
            <a:r>
              <a:rPr lang="fr-BE" sz="1125" dirty="0" smtClean="0">
                <a:solidFill>
                  <a:srgbClr val="FFFFFF"/>
                </a:solidFill>
              </a:rPr>
              <a:t>P</a:t>
            </a:r>
            <a:r>
              <a:rPr sz="1125" dirty="0" smtClean="0">
                <a:solidFill>
                  <a:srgbClr val="FFFFFF"/>
                </a:solidFill>
              </a:rPr>
              <a:t>S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69" name="Shape 578"/>
          <p:cNvSpPr/>
          <p:nvPr/>
        </p:nvSpPr>
        <p:spPr>
          <a:xfrm>
            <a:off x="4526276" y="2272469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CSW</a:t>
            </a:r>
          </a:p>
        </p:txBody>
      </p:sp>
      <p:sp>
        <p:nvSpPr>
          <p:cNvPr id="70" name="Shape 578"/>
          <p:cNvSpPr/>
          <p:nvPr/>
        </p:nvSpPr>
        <p:spPr>
          <a:xfrm>
            <a:off x="5002330" y="2272469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nl-BE" sz="1125" dirty="0" smtClean="0">
                <a:solidFill>
                  <a:srgbClr val="FFFFFF"/>
                </a:solidFill>
              </a:rPr>
              <a:t>WFS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71" name="Shape 578"/>
          <p:cNvSpPr/>
          <p:nvPr/>
        </p:nvSpPr>
        <p:spPr>
          <a:xfrm>
            <a:off x="5465730" y="2272469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nl-BE" sz="1125" dirty="0" smtClean="0">
                <a:solidFill>
                  <a:srgbClr val="FFFFFF"/>
                </a:solidFill>
              </a:rPr>
              <a:t>WCS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72" name="Shape 572"/>
          <p:cNvSpPr/>
          <p:nvPr/>
        </p:nvSpPr>
        <p:spPr>
          <a:xfrm>
            <a:off x="5924632" y="2272469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nl-BE" sz="1125" dirty="0" smtClean="0">
                <a:solidFill>
                  <a:srgbClr val="FFFFFF"/>
                </a:solidFill>
              </a:rPr>
              <a:t>SOS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73" name="Shape 572"/>
          <p:cNvSpPr/>
          <p:nvPr/>
        </p:nvSpPr>
        <p:spPr>
          <a:xfrm>
            <a:off x="6378609" y="226194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nl-BE" sz="1125" dirty="0" smtClean="0">
                <a:solidFill>
                  <a:srgbClr val="FFFFFF"/>
                </a:solidFill>
              </a:rPr>
              <a:t>WMTS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75" name="Shape 578"/>
          <p:cNvSpPr/>
          <p:nvPr/>
        </p:nvSpPr>
        <p:spPr>
          <a:xfrm>
            <a:off x="3826052" y="3304827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nl-BE" sz="1125" dirty="0" smtClean="0">
                <a:solidFill>
                  <a:srgbClr val="FFFFFF"/>
                </a:solidFill>
              </a:rPr>
              <a:t>Raster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76" name="Shape 578"/>
          <p:cNvSpPr/>
          <p:nvPr/>
        </p:nvSpPr>
        <p:spPr>
          <a:xfrm>
            <a:off x="4266679" y="3304827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nl-BE" sz="1125" dirty="0" smtClean="0">
                <a:solidFill>
                  <a:srgbClr val="FFFFFF"/>
                </a:solidFill>
              </a:rPr>
              <a:t>Vector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77" name="Shape 578"/>
          <p:cNvSpPr/>
          <p:nvPr/>
        </p:nvSpPr>
        <p:spPr>
          <a:xfrm>
            <a:off x="4714519" y="330354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nl-BE" sz="1125" dirty="0" smtClean="0">
                <a:solidFill>
                  <a:srgbClr val="FFFFFF"/>
                </a:solidFill>
              </a:rPr>
              <a:t>Obser.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78" name="Shape 578"/>
          <p:cNvSpPr/>
          <p:nvPr/>
        </p:nvSpPr>
        <p:spPr>
          <a:xfrm>
            <a:off x="5162703" y="331079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nl-BE" sz="1125" dirty="0" smtClean="0">
                <a:solidFill>
                  <a:srgbClr val="FFFFFF"/>
                </a:solidFill>
              </a:rPr>
              <a:t>MD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79" name="Shape 578"/>
          <p:cNvSpPr/>
          <p:nvPr/>
        </p:nvSpPr>
        <p:spPr>
          <a:xfrm>
            <a:off x="5602085" y="330354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nl-BE" sz="1125" dirty="0" smtClean="0">
                <a:solidFill>
                  <a:srgbClr val="FFFFFF"/>
                </a:solidFill>
              </a:rPr>
              <a:t>Process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78005" y="1735301"/>
            <a:ext cx="7353295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chemeClr val="accent1"/>
                </a:solidFill>
                <a:latin typeface="Gill Sans SemiBold"/>
                <a:cs typeface="Gill Sans SemiBold"/>
              </a:rPr>
              <a:t>Geomatys</a:t>
            </a:r>
          </a:p>
          <a:p>
            <a:r>
              <a:rPr lang="fr-FR" sz="4000" dirty="0" smtClean="0">
                <a:solidFill>
                  <a:schemeClr val="accent1"/>
                </a:solidFill>
                <a:latin typeface="Gill Sans SemiBold"/>
                <a:cs typeface="Gill Sans SemiBold"/>
              </a:rPr>
              <a:t>http://</a:t>
            </a:r>
            <a:r>
              <a:rPr lang="fr-FR" sz="4000" dirty="0" err="1" smtClean="0">
                <a:solidFill>
                  <a:schemeClr val="accent1"/>
                </a:solidFill>
                <a:latin typeface="Gill Sans SemiBold"/>
                <a:cs typeface="Gill Sans SemiBold"/>
              </a:rPr>
              <a:t>www.geomatys.com</a:t>
            </a:r>
            <a:endParaRPr lang="fr-FR" sz="4000" dirty="0" smtClean="0">
              <a:solidFill>
                <a:schemeClr val="accent1"/>
              </a:solidFill>
              <a:latin typeface="Gill Sans SemiBold"/>
              <a:cs typeface="Gill Sans SemiBold"/>
            </a:endParaRPr>
          </a:p>
          <a:p>
            <a:r>
              <a:rPr lang="fr-FR" sz="4000" dirty="0" smtClean="0">
                <a:solidFill>
                  <a:schemeClr val="accent1"/>
                </a:solidFill>
                <a:latin typeface="Gill Sans SemiBold"/>
                <a:cs typeface="Gill Sans SemiBold"/>
              </a:rPr>
              <a:t>http://</a:t>
            </a:r>
            <a:r>
              <a:rPr lang="fr-FR" sz="4000" dirty="0" err="1" smtClean="0">
                <a:solidFill>
                  <a:schemeClr val="accent1"/>
                </a:solidFill>
                <a:latin typeface="Gill Sans SemiBold"/>
                <a:cs typeface="Gill Sans SemiBold"/>
              </a:rPr>
              <a:t>www.constellation-sdi.org</a:t>
            </a:r>
            <a:endParaRPr lang="fr-FR" sz="4000" dirty="0">
              <a:solidFill>
                <a:schemeClr val="accent1"/>
              </a:solidFill>
              <a:latin typeface="Gill Sans SemiBold"/>
              <a:cs typeface="Gill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92761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552766" y="3101715"/>
            <a:ext cx="8286878" cy="2118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/>
          <a:p>
            <a:pPr marL="342900" indent="-342900" defTabSz="242888">
              <a:buFont typeface="Wingdings" panose="05000000000000000000" pitchFamily="2" charset="2"/>
              <a:buChar char="ü"/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r>
              <a:rPr lang="fr-BE" sz="1913" spc="19" dirty="0" smtClean="0">
                <a:latin typeface="Gill Sans Light"/>
                <a:ea typeface="Gill Sans Light"/>
                <a:cs typeface="Gill Sans Light"/>
                <a:sym typeface="Gill Sans Light"/>
              </a:rPr>
              <a:t>Chaine de traitement entre plusieurs </a:t>
            </a:r>
            <a:r>
              <a:rPr lang="fr-BE" sz="1913" spc="19" dirty="0" err="1" smtClean="0">
                <a:latin typeface="Gill Sans Light"/>
                <a:ea typeface="Gill Sans Light"/>
                <a:cs typeface="Gill Sans Light"/>
                <a:sym typeface="Gill Sans Light"/>
              </a:rPr>
              <a:t>clouds</a:t>
            </a:r>
            <a:endParaRPr lang="fr-BE" sz="1913" spc="19" dirty="0" smtClean="0"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marL="342900" indent="-342900" defTabSz="242888">
              <a:buFont typeface="Wingdings" panose="05000000000000000000" pitchFamily="2" charset="2"/>
              <a:buChar char="ü"/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endParaRPr lang="fr-BE" sz="1913" spc="19" dirty="0" smtClean="0"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marL="342900" indent="-342900" defTabSz="242888">
              <a:buFont typeface="Wingdings" panose="05000000000000000000" pitchFamily="2" charset="2"/>
              <a:buChar char="ü"/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r>
              <a:rPr lang="fr-BE" sz="1913" spc="19" dirty="0" smtClean="0">
                <a:latin typeface="Gill Sans Light"/>
                <a:ea typeface="Gill Sans Light"/>
                <a:cs typeface="Gill Sans Light"/>
                <a:sym typeface="Gill Sans Light"/>
              </a:rPr>
              <a:t>Traitement collaboratif sans transfert de la donnée raw entre clouds</a:t>
            </a:r>
          </a:p>
          <a:p>
            <a:pPr marL="342900" indent="-342900" defTabSz="242888">
              <a:buFont typeface="Wingdings" panose="05000000000000000000" pitchFamily="2" charset="2"/>
              <a:buChar char="ü"/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endParaRPr lang="fr-BE" sz="1913" spc="19" dirty="0" smtClean="0"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marL="342900" indent="-342900" defTabSz="242888">
              <a:buFont typeface="Wingdings" panose="05000000000000000000" pitchFamily="2" charset="2"/>
              <a:buChar char="ü"/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r>
              <a:rPr lang="fr-BE" sz="1913" spc="19" dirty="0" smtClean="0">
                <a:latin typeface="Gill Sans Light"/>
                <a:ea typeface="Gill Sans Light"/>
                <a:cs typeface="Gill Sans Light"/>
                <a:sym typeface="Gill Sans Light"/>
              </a:rPr>
              <a:t>Architecture orientée Service</a:t>
            </a:r>
          </a:p>
          <a:p>
            <a:pPr marL="342900" indent="-342900" defTabSz="242888">
              <a:buFont typeface="Wingdings" panose="05000000000000000000" pitchFamily="2" charset="2"/>
              <a:buChar char="ü"/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endParaRPr lang="fr-BE" sz="1913" spc="19" dirty="0" smtClean="0"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marL="342900" indent="-342900" defTabSz="242888">
              <a:buFont typeface="Wingdings" panose="05000000000000000000" pitchFamily="2" charset="2"/>
              <a:buChar char="ü"/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r>
              <a:rPr lang="fr-BE" sz="1913" spc="19" dirty="0" smtClean="0">
                <a:latin typeface="Gill Sans Light"/>
                <a:ea typeface="Gill Sans Light"/>
                <a:cs typeface="Gill Sans Light"/>
                <a:sym typeface="Gill Sans Light"/>
              </a:rPr>
              <a:t>Traitements </a:t>
            </a:r>
            <a:r>
              <a:rPr lang="fr-BE" sz="1913" spc="19" dirty="0" err="1">
                <a:latin typeface="Gill Sans Light"/>
                <a:ea typeface="Gill Sans Light"/>
                <a:cs typeface="Gill Sans Light"/>
                <a:sym typeface="Gill Sans Light"/>
              </a:rPr>
              <a:t>photogrammétriques</a:t>
            </a:r>
            <a:r>
              <a:rPr lang="fr-BE" sz="1913" spc="19" dirty="0">
                <a:latin typeface="Gill Sans Light"/>
                <a:ea typeface="Gill Sans Light"/>
                <a:cs typeface="Gill Sans Light"/>
                <a:sym typeface="Gill Sans Light"/>
              </a:rPr>
              <a:t> basés </a:t>
            </a:r>
            <a:r>
              <a:rPr lang="fr-BE" sz="1913" spc="19" dirty="0" smtClean="0">
                <a:latin typeface="Gill Sans Light"/>
                <a:ea typeface="Gill Sans Light"/>
                <a:cs typeface="Gill Sans Light"/>
                <a:sym typeface="Gill Sans Light"/>
              </a:rPr>
              <a:t>sur </a:t>
            </a:r>
            <a:r>
              <a:rPr lang="fr-BE" sz="1913" spc="19" dirty="0" err="1" smtClean="0">
                <a:latin typeface="Gill Sans Light"/>
                <a:ea typeface="Gill Sans Light"/>
                <a:cs typeface="Gill Sans Light"/>
                <a:sym typeface="Gill Sans Light"/>
              </a:rPr>
              <a:t>Orféo</a:t>
            </a:r>
            <a:r>
              <a:rPr lang="fr-BE" sz="1913" spc="19" dirty="0" smtClean="0">
                <a:latin typeface="Gill Sans Light"/>
                <a:ea typeface="Gill Sans Light"/>
                <a:cs typeface="Gill Sans Light"/>
                <a:sym typeface="Gill Sans Light"/>
              </a:rPr>
              <a:t> </a:t>
            </a:r>
            <a:r>
              <a:rPr lang="fr-BE" sz="1913" spc="19" dirty="0" err="1" smtClean="0">
                <a:latin typeface="Gill Sans Light"/>
                <a:ea typeface="Gill Sans Light"/>
                <a:cs typeface="Gill Sans Light"/>
                <a:sym typeface="Gill Sans Light"/>
              </a:rPr>
              <a:t>Toolbox</a:t>
            </a:r>
            <a:endParaRPr lang="fr-BE" sz="1913" spc="19" dirty="0" smtClean="0"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pic>
        <p:nvPicPr>
          <p:cNvPr id="32" name="2014.03.27 - OWS 10 - OGC TC Arlington.00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61382" y="1088898"/>
            <a:ext cx="2650304" cy="149079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ZoneTexte 6"/>
          <p:cNvSpPr txBox="1"/>
          <p:nvPr/>
        </p:nvSpPr>
        <p:spPr>
          <a:xfrm>
            <a:off x="91913" y="113990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Arial"/>
                <a:cs typeface="Arial"/>
              </a:rPr>
              <a:t>Points clés</a:t>
            </a:r>
            <a:endParaRPr lang="fr-FR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507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2870" y="1430201"/>
            <a:ext cx="1547562" cy="350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pasted-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7137" y="5053642"/>
            <a:ext cx="1547562" cy="476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logo_cnes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76441" y="2282276"/>
            <a:ext cx="1259762" cy="414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asted-image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02282" y="4250506"/>
            <a:ext cx="1468738" cy="334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logo_geomatys_bleu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86240" y="3198356"/>
            <a:ext cx="1400217" cy="437173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/>
        </p:nvSpPr>
        <p:spPr>
          <a:xfrm>
            <a:off x="3157406" y="1134806"/>
            <a:ext cx="5104667" cy="94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/>
          <a:p>
            <a:pPr defTabSz="242888"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r>
              <a:rPr lang="fr-BE" sz="1913" spc="19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Processus d’</a:t>
            </a:r>
            <a:r>
              <a:rPr lang="fr-BE" sz="1913" spc="19" dirty="0" err="1" smtClean="0">
                <a:latin typeface="Gill Sans SemiBold"/>
                <a:ea typeface="Gill Sans SemiBold"/>
                <a:cs typeface="Gill Sans SemiBold"/>
                <a:sym typeface="Gill Sans SemiBold"/>
              </a:rPr>
              <a:t>orthorectification</a:t>
            </a:r>
            <a:r>
              <a:rPr lang="fr-BE" sz="1913" spc="19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 et d’évaluation </a:t>
            </a:r>
          </a:p>
          <a:p>
            <a:pPr defTabSz="242888"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r>
              <a:rPr lang="fr-BE" sz="1913" spc="19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de la qualité </a:t>
            </a:r>
          </a:p>
          <a:p>
            <a:pPr defTabSz="242888"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endParaRPr sz="1913" spc="19" dirty="0"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135125" y="2385257"/>
            <a:ext cx="4095608" cy="352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/>
          <a:p>
            <a:pPr defTabSz="242888"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r>
              <a:rPr sz="1913" spc="19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Land </a:t>
            </a:r>
            <a:r>
              <a:rPr sz="1913" spc="19" dirty="0">
                <a:latin typeface="Gill Sans SemiBold"/>
                <a:ea typeface="Gill Sans SemiBold"/>
                <a:cs typeface="Gill Sans SemiBold"/>
                <a:sym typeface="Gill Sans SemiBold"/>
              </a:rPr>
              <a:t>Cover</a:t>
            </a:r>
            <a:r>
              <a:rPr sz="1913" spc="19" dirty="0">
                <a:latin typeface="Gill Sans Light"/>
                <a:ea typeface="Gill Sans Light"/>
                <a:cs typeface="Gill Sans Light"/>
                <a:sym typeface="Gill Sans Light"/>
              </a:rPr>
              <a:t> process (</a:t>
            </a:r>
            <a:r>
              <a:rPr sz="1913" spc="19" dirty="0" err="1">
                <a:latin typeface="Gill Sans Light"/>
                <a:ea typeface="Gill Sans Light"/>
                <a:cs typeface="Gill Sans Light"/>
                <a:sym typeface="Gill Sans Light"/>
              </a:rPr>
              <a:t>Orfeo</a:t>
            </a:r>
            <a:r>
              <a:rPr sz="1913" spc="19" dirty="0">
                <a:latin typeface="Gill Sans Light"/>
                <a:ea typeface="Gill Sans Light"/>
                <a:cs typeface="Gill Sans Light"/>
                <a:sym typeface="Gill Sans Light"/>
              </a:rPr>
              <a:t> Toolbox)</a:t>
            </a:r>
          </a:p>
        </p:txBody>
      </p:sp>
      <p:sp>
        <p:nvSpPr>
          <p:cNvPr id="42" name="Shape 42"/>
          <p:cNvSpPr/>
          <p:nvPr/>
        </p:nvSpPr>
        <p:spPr>
          <a:xfrm>
            <a:off x="3223675" y="3328616"/>
            <a:ext cx="4058803" cy="352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/>
          <a:p>
            <a:pPr defTabSz="242888"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r>
              <a:rPr lang="fr-BE" sz="1913" spc="19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Services </a:t>
            </a:r>
            <a:r>
              <a:rPr sz="1913" spc="19" dirty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WMS</a:t>
            </a:r>
            <a:r>
              <a:rPr sz="1913" spc="19" dirty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, </a:t>
            </a:r>
            <a:r>
              <a:rPr lang="nl-BE" sz="1913" spc="19" dirty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WMTS, </a:t>
            </a:r>
            <a:r>
              <a:rPr sz="1913" spc="19" dirty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WPS</a:t>
            </a:r>
            <a:r>
              <a:rPr sz="1913" spc="19" dirty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 </a:t>
            </a:r>
            <a:r>
              <a:rPr lang="fr-BE" sz="1913" spc="19" dirty="0" smtClean="0">
                <a:latin typeface="Gill Sans Light"/>
                <a:ea typeface="Gill Sans Light"/>
                <a:cs typeface="Gill Sans Light"/>
                <a:sym typeface="Gill Sans Light"/>
              </a:rPr>
              <a:t>et </a:t>
            </a:r>
            <a:r>
              <a:rPr sz="1913" spc="19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CSW</a:t>
            </a:r>
            <a:endParaRPr sz="1913" spc="19" dirty="0"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3193975" y="4240878"/>
            <a:ext cx="1223797" cy="352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400" spc="34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 spc="0"/>
            </a:pPr>
            <a:r>
              <a:rPr sz="1913" spc="19"/>
              <a:t>Web client</a:t>
            </a:r>
          </a:p>
        </p:txBody>
      </p:sp>
      <p:sp>
        <p:nvSpPr>
          <p:cNvPr id="44" name="Shape 44"/>
          <p:cNvSpPr/>
          <p:nvPr/>
        </p:nvSpPr>
        <p:spPr>
          <a:xfrm>
            <a:off x="3193975" y="5115687"/>
            <a:ext cx="1526508" cy="352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/>
          <a:p>
            <a:pPr defTabSz="242888"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r>
              <a:rPr lang="fr-BE" sz="1913" spc="19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I</a:t>
            </a:r>
            <a:r>
              <a:rPr sz="1913" spc="19" dirty="0" err="1" smtClean="0">
                <a:latin typeface="Gill Sans SemiBold"/>
                <a:ea typeface="Gill Sans SemiBold"/>
                <a:cs typeface="Gill Sans SemiBold"/>
                <a:sym typeface="Gill Sans SemiBold"/>
              </a:rPr>
              <a:t>nfrastructure</a:t>
            </a:r>
            <a:endParaRPr sz="1913" spc="19" dirty="0"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3223973" y="2687737"/>
            <a:ext cx="1662635" cy="213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spc="18">
                <a:solidFill>
                  <a:srgbClr val="1497FC"/>
                </a:solidFill>
                <a:latin typeface="Gill Sans SemiBold"/>
                <a:ea typeface="Gill Sans SemiBold"/>
                <a:cs typeface="Gill Sans SemiBold"/>
                <a:sym typeface="Gill Sans SemiBold"/>
                <a:hlinkClick r:id="rId7"/>
              </a:defRPr>
            </a:lvl1pPr>
          </a:lstStyle>
          <a:p>
            <a:pPr lvl="0">
              <a:defRPr spc="0">
                <a:solidFill>
                  <a:srgbClr val="000000"/>
                </a:solidFill>
              </a:defRPr>
            </a:pPr>
            <a:r>
              <a:rPr sz="1013" spc="10"/>
              <a:t>http://orfeo-toolbox.org/otb/</a:t>
            </a:r>
          </a:p>
        </p:txBody>
      </p:sp>
      <p:sp>
        <p:nvSpPr>
          <p:cNvPr id="46" name="Shape 46"/>
          <p:cNvSpPr/>
          <p:nvPr/>
        </p:nvSpPr>
        <p:spPr>
          <a:xfrm>
            <a:off x="3223675" y="4523939"/>
            <a:ext cx="1205458" cy="213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800">
                <a:solidFill>
                  <a:srgbClr val="1497FC"/>
                </a:solidFill>
                <a:latin typeface="Gill Sans SemiBold"/>
                <a:ea typeface="Gill Sans SemiBold"/>
                <a:cs typeface="Gill Sans SemiBold"/>
                <a:sym typeface="Gill Sans SemiBold"/>
                <a:hlinkClick r:id="rId8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sz="1013"/>
              <a:t>http://mapshup.info/</a:t>
            </a:r>
          </a:p>
        </p:txBody>
      </p:sp>
      <p:sp>
        <p:nvSpPr>
          <p:cNvPr id="47" name="Shape 47"/>
          <p:cNvSpPr/>
          <p:nvPr/>
        </p:nvSpPr>
        <p:spPr>
          <a:xfrm>
            <a:off x="3254025" y="3611903"/>
            <a:ext cx="1902765" cy="213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800">
                <a:solidFill>
                  <a:srgbClr val="1497FC"/>
                </a:solidFill>
                <a:latin typeface="Gill Sans SemiBold"/>
                <a:ea typeface="Gill Sans SemiBold"/>
                <a:cs typeface="Gill Sans SemiBold"/>
                <a:sym typeface="Gill Sans SemiBold"/>
                <a:hlinkClick r:id="rId9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sz="1013"/>
              <a:t>http://www.constellation-sdi.org/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1913" y="113990"/>
            <a:ext cx="1819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Arial"/>
                <a:cs typeface="Arial"/>
              </a:rPr>
              <a:t>Technologies</a:t>
            </a:r>
            <a:endParaRPr lang="fr-FR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732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1913" y="113990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Arial"/>
                <a:cs typeface="Arial"/>
              </a:rPr>
              <a:t>WPS</a:t>
            </a:r>
            <a:endParaRPr lang="fr-FR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6887" y="1009280"/>
            <a:ext cx="8409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800" dirty="0" smtClean="0">
                <a:latin typeface="Gill Sans MT" panose="020B0502020104020203" pitchFamily="34" charset="0"/>
              </a:rPr>
              <a:t>Service OGC</a:t>
            </a:r>
          </a:p>
          <a:p>
            <a:pPr marL="285750" indent="-285750">
              <a:buFont typeface="Arial"/>
              <a:buChar char="•"/>
            </a:pPr>
            <a:r>
              <a:rPr lang="fr-FR" sz="2800" dirty="0" smtClean="0">
                <a:latin typeface="Gill Sans MT" panose="020B0502020104020203" pitchFamily="34" charset="0"/>
              </a:rPr>
              <a:t>Interface générique pour </a:t>
            </a:r>
            <a:r>
              <a:rPr lang="fr-FR" sz="28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publier,</a:t>
            </a:r>
            <a:r>
              <a:rPr lang="fr-FR" sz="2800" dirty="0">
                <a:solidFill>
                  <a:srgbClr val="FF0000"/>
                </a:solidFill>
                <a:latin typeface="Gill Sans MT" panose="020B0502020104020203" pitchFamily="34" charset="0"/>
              </a:rPr>
              <a:t> décrire</a:t>
            </a:r>
            <a:r>
              <a:rPr lang="fr-FR" sz="2800" dirty="0" smtClean="0">
                <a:latin typeface="Gill Sans MT" panose="020B0502020104020203" pitchFamily="34" charset="0"/>
              </a:rPr>
              <a:t> et </a:t>
            </a:r>
            <a:r>
              <a:rPr lang="fr-FR" sz="2800" dirty="0">
                <a:solidFill>
                  <a:srgbClr val="FF0000"/>
                </a:solidFill>
                <a:latin typeface="Gill Sans MT" panose="020B0502020104020203" pitchFamily="34" charset="0"/>
              </a:rPr>
              <a:t>exécuter</a:t>
            </a:r>
            <a:r>
              <a:rPr lang="fr-FR" sz="2800" dirty="0" smtClean="0">
                <a:latin typeface="Gill Sans MT" panose="020B0502020104020203" pitchFamily="34" charset="0"/>
              </a:rPr>
              <a:t> des processus </a:t>
            </a:r>
            <a:r>
              <a:rPr lang="fr-FR" sz="2800" dirty="0" err="1" smtClean="0">
                <a:latin typeface="Gill Sans MT" panose="020B0502020104020203" pitchFamily="34" charset="0"/>
              </a:rPr>
              <a:t>géospaciaux</a:t>
            </a:r>
            <a:endParaRPr lang="fr-FR" sz="2800" dirty="0" smtClean="0">
              <a:latin typeface="Gill Sans MT" panose="020B05020201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fr-FR" sz="2800" dirty="0" smtClean="0">
                <a:latin typeface="Gill Sans MT" panose="020B0502020104020203" pitchFamily="34" charset="0"/>
              </a:rPr>
              <a:t>Définitions de </a:t>
            </a:r>
            <a:r>
              <a:rPr lang="fr-FR" sz="2800" dirty="0" smtClean="0">
                <a:latin typeface="Gill Sans MT" panose="020B0502020104020203" pitchFamily="34" charset="0"/>
              </a:rPr>
              <a:t>profils </a:t>
            </a:r>
            <a:r>
              <a:rPr lang="fr-FR" sz="2800" dirty="0" smtClean="0">
                <a:latin typeface="Gill Sans MT" panose="020B0502020104020203" pitchFamily="34" charset="0"/>
              </a:rPr>
              <a:t>thématiques</a:t>
            </a:r>
            <a:endParaRPr lang="en-US" sz="2800" dirty="0">
              <a:latin typeface="Gill Sans MT" panose="020B0502020104020203" pitchFamily="34" charset="0"/>
            </a:endParaRPr>
          </a:p>
          <a:p>
            <a:endParaRPr lang="fr-FR" sz="2800" dirty="0" smtClean="0">
              <a:latin typeface="Gill Sans MT" panose="020B0502020104020203" pitchFamily="34" charset="0"/>
            </a:endParaRPr>
          </a:p>
        </p:txBody>
      </p:sp>
      <p:sp>
        <p:nvSpPr>
          <p:cNvPr id="4" name="Étoile à 10 branches 3"/>
          <p:cNvSpPr/>
          <p:nvPr/>
        </p:nvSpPr>
        <p:spPr>
          <a:xfrm>
            <a:off x="3356627" y="3831687"/>
            <a:ext cx="1245141" cy="1342417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WPS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61415" y="3429000"/>
            <a:ext cx="21269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GetCapabilities</a:t>
            </a:r>
            <a:endParaRPr lang="fr-FR" sz="2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7329" y="5041558"/>
            <a:ext cx="22551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Describe</a:t>
            </a:r>
            <a:r>
              <a:rPr lang="fr-FR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Process</a:t>
            </a:r>
            <a:endParaRPr lang="fr-FR" sz="2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0272" y="4272064"/>
            <a:ext cx="11769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Execute</a:t>
            </a:r>
            <a:endParaRPr lang="fr-FR" sz="2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492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asted-image.jpg"/>
          <p:cNvPicPr/>
          <p:nvPr/>
        </p:nvPicPr>
        <p:blipFill>
          <a:blip r:embed="rId2">
            <a:alphaModFix amt="5000"/>
            <a:extLst/>
          </a:blip>
          <a:stretch>
            <a:fillRect/>
          </a:stretch>
        </p:blipFill>
        <p:spPr>
          <a:xfrm>
            <a:off x="1719488" y="418478"/>
            <a:ext cx="6562754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3020188" y="1258516"/>
            <a:ext cx="893758" cy="883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8A433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browser,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everywhere</a:t>
            </a:r>
          </a:p>
        </p:txBody>
      </p:sp>
      <p:pic>
        <p:nvPicPr>
          <p:cNvPr id="53" name="firefox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5998" y="1077315"/>
            <a:ext cx="537873" cy="537872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54" name="Shape 54"/>
          <p:cNvSpPr/>
          <p:nvPr/>
        </p:nvSpPr>
        <p:spPr>
          <a:xfrm>
            <a:off x="5107154" y="3958660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8540A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Rome,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Italy</a:t>
            </a:r>
          </a:p>
        </p:txBody>
      </p:sp>
      <p:sp>
        <p:nvSpPr>
          <p:cNvPr id="55" name="Shape 55"/>
          <p:cNvSpPr/>
          <p:nvPr/>
        </p:nvSpPr>
        <p:spPr>
          <a:xfrm>
            <a:off x="6780560" y="1343045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6AAA8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Toulouse,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France</a:t>
            </a:r>
          </a:p>
        </p:txBody>
      </p:sp>
      <p:sp>
        <p:nvSpPr>
          <p:cNvPr id="56" name="Shape 56"/>
          <p:cNvSpPr/>
          <p:nvPr/>
        </p:nvSpPr>
        <p:spPr>
          <a:xfrm>
            <a:off x="958658" y="4115466"/>
            <a:ext cx="114605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6AAA8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Montpellier,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France</a:t>
            </a:r>
          </a:p>
        </p:txBody>
      </p:sp>
      <p:sp>
        <p:nvSpPr>
          <p:cNvPr id="57" name="Shape 57"/>
          <p:cNvSpPr/>
          <p:nvPr/>
        </p:nvSpPr>
        <p:spPr>
          <a:xfrm>
            <a:off x="6623260" y="126372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sp>
        <p:nvSpPr>
          <p:cNvPr id="58" name="Shape 58"/>
          <p:cNvSpPr/>
          <p:nvPr/>
        </p:nvSpPr>
        <p:spPr>
          <a:xfrm>
            <a:off x="6892251" y="2191073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747C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WPS</a:t>
            </a:r>
          </a:p>
        </p:txBody>
      </p:sp>
      <p:sp>
        <p:nvSpPr>
          <p:cNvPr id="59" name="Shape 59"/>
          <p:cNvSpPr/>
          <p:nvPr/>
        </p:nvSpPr>
        <p:spPr>
          <a:xfrm>
            <a:off x="5689848" y="377957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WPS</a:t>
            </a:r>
          </a:p>
        </p:txBody>
      </p:sp>
      <p:sp>
        <p:nvSpPr>
          <p:cNvPr id="60" name="Shape 60"/>
          <p:cNvSpPr/>
          <p:nvPr/>
        </p:nvSpPr>
        <p:spPr>
          <a:xfrm>
            <a:off x="4912672" y="445836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675">
                <a:solidFill>
                  <a:srgbClr val="FFFFFF"/>
                </a:solidFill>
              </a:rPr>
              <a:t>Download</a:t>
            </a:r>
          </a:p>
        </p:txBody>
      </p:sp>
      <p:sp>
        <p:nvSpPr>
          <p:cNvPr id="61" name="Shape 61"/>
          <p:cNvSpPr/>
          <p:nvPr/>
        </p:nvSpPr>
        <p:spPr>
          <a:xfrm>
            <a:off x="1303083" y="388686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>
                <a:solidFill>
                  <a:srgbClr val="FFFFFF"/>
                </a:solidFill>
              </a:rPr>
              <a:t>WMS</a:t>
            </a:r>
          </a:p>
        </p:txBody>
      </p:sp>
      <p:sp>
        <p:nvSpPr>
          <p:cNvPr id="62" name="Shape 62"/>
          <p:cNvSpPr/>
          <p:nvPr/>
        </p:nvSpPr>
        <p:spPr>
          <a:xfrm>
            <a:off x="1949606" y="43771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fr-BE" sz="1125" dirty="0" smtClean="0">
                <a:solidFill>
                  <a:srgbClr val="FFFFFF"/>
                </a:solidFill>
              </a:rPr>
              <a:t>OTB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63" name="Shape 63"/>
          <p:cNvSpPr/>
          <p:nvPr/>
        </p:nvSpPr>
        <p:spPr>
          <a:xfrm>
            <a:off x="5275192" y="376202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CSW</a:t>
            </a:r>
          </a:p>
        </p:txBody>
      </p:sp>
      <p:sp>
        <p:nvSpPr>
          <p:cNvPr id="64" name="Shape 64"/>
          <p:cNvSpPr/>
          <p:nvPr/>
        </p:nvSpPr>
        <p:spPr>
          <a:xfrm>
            <a:off x="4956447" y="399217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grpSp>
        <p:nvGrpSpPr>
          <p:cNvPr id="67" name="Group 67"/>
          <p:cNvGrpSpPr/>
          <p:nvPr/>
        </p:nvGrpSpPr>
        <p:grpSpPr>
          <a:xfrm>
            <a:off x="940536" y="5674792"/>
            <a:ext cx="1305149" cy="241257"/>
            <a:chOff x="0" y="0"/>
            <a:chExt cx="2320263" cy="428899"/>
          </a:xfrm>
        </p:grpSpPr>
        <p:sp>
          <p:nvSpPr>
            <p:cNvPr id="65" name="Shape 65"/>
            <p:cNvSpPr/>
            <p:nvPr/>
          </p:nvSpPr>
          <p:spPr>
            <a:xfrm>
              <a:off x="-1" y="0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5747C1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66" name="pasted-image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23547" y="22499"/>
              <a:ext cx="1796717" cy="406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0" name="Group 70"/>
          <p:cNvGrpSpPr/>
          <p:nvPr/>
        </p:nvGrpSpPr>
        <p:grpSpPr>
          <a:xfrm>
            <a:off x="7206405" y="5629157"/>
            <a:ext cx="1400311" cy="334373"/>
            <a:chOff x="0" y="0"/>
            <a:chExt cx="2489440" cy="594439"/>
          </a:xfrm>
        </p:grpSpPr>
        <p:sp>
          <p:nvSpPr>
            <p:cNvPr id="68" name="Shape 68"/>
            <p:cNvSpPr/>
            <p:nvPr/>
          </p:nvSpPr>
          <p:spPr>
            <a:xfrm>
              <a:off x="-1" y="94019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88540A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69" name="pasted-image.jp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57513" y="0"/>
              <a:ext cx="1931928" cy="5944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3" name="Group 73"/>
          <p:cNvGrpSpPr/>
          <p:nvPr/>
        </p:nvGrpSpPr>
        <p:grpSpPr>
          <a:xfrm>
            <a:off x="2614319" y="5659551"/>
            <a:ext cx="1049941" cy="250309"/>
            <a:chOff x="0" y="0"/>
            <a:chExt cx="1866559" cy="444991"/>
          </a:xfrm>
        </p:grpSpPr>
        <p:sp>
          <p:nvSpPr>
            <p:cNvPr id="71" name="Shape 71"/>
            <p:cNvSpPr/>
            <p:nvPr/>
          </p:nvSpPr>
          <p:spPr>
            <a:xfrm>
              <a:off x="-1" y="38591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45954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72" name="logo_cnes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61610" y="0"/>
              <a:ext cx="1304950" cy="42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6" name="Group 76"/>
          <p:cNvGrpSpPr/>
          <p:nvPr/>
        </p:nvGrpSpPr>
        <p:grpSpPr>
          <a:xfrm>
            <a:off x="5581812" y="5681258"/>
            <a:ext cx="1253998" cy="238418"/>
            <a:chOff x="0" y="0"/>
            <a:chExt cx="2229327" cy="423853"/>
          </a:xfrm>
        </p:grpSpPr>
        <p:sp>
          <p:nvSpPr>
            <p:cNvPr id="74" name="Shape 74"/>
            <p:cNvSpPr/>
            <p:nvPr/>
          </p:nvSpPr>
          <p:spPr>
            <a:xfrm>
              <a:off x="-1" y="0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E8A433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75" name="pasted-image.jp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99991" y="30153"/>
              <a:ext cx="1729337" cy="393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9" name="Group 79"/>
          <p:cNvGrpSpPr/>
          <p:nvPr/>
        </p:nvGrpSpPr>
        <p:grpSpPr>
          <a:xfrm>
            <a:off x="4006637" y="5630438"/>
            <a:ext cx="1201657" cy="281932"/>
            <a:chOff x="0" y="0"/>
            <a:chExt cx="2136278" cy="501210"/>
          </a:xfrm>
        </p:grpSpPr>
        <p:sp>
          <p:nvSpPr>
            <p:cNvPr id="77" name="Shape 77"/>
            <p:cNvSpPr/>
            <p:nvPr/>
          </p:nvSpPr>
          <p:spPr>
            <a:xfrm>
              <a:off x="-1" y="87567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308B16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78" name="logo_geomatys_bleu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30951" y="0"/>
              <a:ext cx="1605328" cy="5012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0" name="cloud_simpl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551748" y="4104989"/>
            <a:ext cx="1578585" cy="1578585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81" name="Shape 81"/>
          <p:cNvSpPr/>
          <p:nvPr/>
        </p:nvSpPr>
        <p:spPr>
          <a:xfrm>
            <a:off x="6290439" y="5066123"/>
            <a:ext cx="815929" cy="22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69"/>
              <a:t>Raw images</a:t>
            </a:r>
          </a:p>
        </p:txBody>
      </p:sp>
      <p:pic>
        <p:nvPicPr>
          <p:cNvPr id="82" name="droppedImage.png"/>
          <p:cNvPicPr/>
          <p:nvPr/>
        </p:nvPicPr>
        <p:blipFill>
          <a:blip r:embed="rId10">
            <a:extLst/>
          </a:blip>
          <a:srcRect l="5971" t="10001" r="5923" b="10439"/>
          <a:stretch>
            <a:fillRect/>
          </a:stretch>
        </p:blipFill>
        <p:spPr>
          <a:xfrm>
            <a:off x="6037385" y="5103577"/>
            <a:ext cx="225254" cy="221457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83" name="pleiades.jpe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928921" y="5029451"/>
            <a:ext cx="234317" cy="221457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84" name="javascript-edit(82710)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907151" y="4663206"/>
            <a:ext cx="303286" cy="334738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>
            <a:off x="6285936" y="4713526"/>
            <a:ext cx="633187" cy="22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69"/>
              <a:t>Metadata</a:t>
            </a:r>
          </a:p>
        </p:txBody>
      </p:sp>
      <p:sp>
        <p:nvSpPr>
          <p:cNvPr id="86" name="Shape 86"/>
          <p:cNvSpPr/>
          <p:nvPr/>
        </p:nvSpPr>
        <p:spPr>
          <a:xfrm>
            <a:off x="6520972" y="4885039"/>
            <a:ext cx="137858" cy="22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1069"/>
              <a:t>+</a:t>
            </a:r>
          </a:p>
        </p:txBody>
      </p:sp>
      <p:pic>
        <p:nvPicPr>
          <p:cNvPr id="87" name="cloud_simpl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361954" y="1448501"/>
            <a:ext cx="1578585" cy="1578585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88" name="Shape 88"/>
          <p:cNvSpPr/>
          <p:nvPr/>
        </p:nvSpPr>
        <p:spPr>
          <a:xfrm>
            <a:off x="7626950" y="2149144"/>
            <a:ext cx="126797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>
              <a:defRPr sz="20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125"/>
              <a:t>Reference 3D data</a:t>
            </a:r>
          </a:p>
        </p:txBody>
      </p:sp>
      <p:pic>
        <p:nvPicPr>
          <p:cNvPr id="89" name="javascript-edit(82710)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340627" y="2326703"/>
            <a:ext cx="303287" cy="334738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61"/>
          <p:cNvSpPr/>
          <p:nvPr/>
        </p:nvSpPr>
        <p:spPr>
          <a:xfrm>
            <a:off x="1785608" y="408964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 smtClean="0">
                <a:solidFill>
                  <a:srgbClr val="FFFFFF"/>
                </a:solidFill>
              </a:rPr>
              <a:t>W</a:t>
            </a:r>
            <a:r>
              <a:rPr lang="fr-BE" sz="1125" dirty="0" smtClean="0">
                <a:solidFill>
                  <a:srgbClr val="FFFFFF"/>
                </a:solidFill>
              </a:rPr>
              <a:t>P</a:t>
            </a:r>
            <a:r>
              <a:rPr sz="1125" dirty="0" smtClean="0">
                <a:solidFill>
                  <a:srgbClr val="FFFFFF"/>
                </a:solidFill>
              </a:rPr>
              <a:t>S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44" name="Shape 183"/>
          <p:cNvSpPr/>
          <p:nvPr/>
        </p:nvSpPr>
        <p:spPr>
          <a:xfrm>
            <a:off x="150975" y="-18602"/>
            <a:ext cx="3658931" cy="6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 spc="64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spc="0"/>
            </a:pPr>
            <a:r>
              <a:rPr lang="nl-BE" sz="3600" spc="36" dirty="0" smtClean="0">
                <a:solidFill>
                  <a:schemeClr val="bg1"/>
                </a:solidFill>
              </a:rPr>
              <a:t>Architecture</a:t>
            </a:r>
            <a:endParaRPr sz="3600" spc="3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3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asted-image.jpg"/>
          <p:cNvPicPr/>
          <p:nvPr/>
        </p:nvPicPr>
        <p:blipFill>
          <a:blip r:embed="rId2">
            <a:alphaModFix amt="5000"/>
            <a:extLst/>
          </a:blip>
          <a:stretch>
            <a:fillRect/>
          </a:stretch>
        </p:blipFill>
        <p:spPr>
          <a:xfrm>
            <a:off x="1719488" y="418478"/>
            <a:ext cx="6562754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>
            <a:off x="3020188" y="1258516"/>
            <a:ext cx="893758" cy="883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8A433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browser,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everywhere</a:t>
            </a:r>
          </a:p>
        </p:txBody>
      </p:sp>
      <p:pic>
        <p:nvPicPr>
          <p:cNvPr id="95" name="firefox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5998" y="1077315"/>
            <a:ext cx="537873" cy="537872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96" name="Shape 96"/>
          <p:cNvSpPr/>
          <p:nvPr/>
        </p:nvSpPr>
        <p:spPr>
          <a:xfrm>
            <a:off x="5107154" y="3958660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8540A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Rome,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Italy</a:t>
            </a:r>
          </a:p>
        </p:txBody>
      </p:sp>
      <p:sp>
        <p:nvSpPr>
          <p:cNvPr id="97" name="Shape 97"/>
          <p:cNvSpPr/>
          <p:nvPr/>
        </p:nvSpPr>
        <p:spPr>
          <a:xfrm>
            <a:off x="6780560" y="1343045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6AAA8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Toulouse,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France</a:t>
            </a:r>
          </a:p>
        </p:txBody>
      </p:sp>
      <p:sp>
        <p:nvSpPr>
          <p:cNvPr id="98" name="Shape 98"/>
          <p:cNvSpPr/>
          <p:nvPr/>
        </p:nvSpPr>
        <p:spPr>
          <a:xfrm>
            <a:off x="958658" y="4115466"/>
            <a:ext cx="114605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6AAA8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Montpellier,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France</a:t>
            </a:r>
          </a:p>
        </p:txBody>
      </p:sp>
      <p:sp>
        <p:nvSpPr>
          <p:cNvPr id="99" name="Shape 99"/>
          <p:cNvSpPr/>
          <p:nvPr/>
        </p:nvSpPr>
        <p:spPr>
          <a:xfrm>
            <a:off x="6623260" y="126372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sp>
        <p:nvSpPr>
          <p:cNvPr id="100" name="Shape 100"/>
          <p:cNvSpPr/>
          <p:nvPr/>
        </p:nvSpPr>
        <p:spPr>
          <a:xfrm>
            <a:off x="6892251" y="2191073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747C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WPS</a:t>
            </a:r>
          </a:p>
        </p:txBody>
      </p:sp>
      <p:sp>
        <p:nvSpPr>
          <p:cNvPr id="101" name="Shape 101"/>
          <p:cNvSpPr/>
          <p:nvPr/>
        </p:nvSpPr>
        <p:spPr>
          <a:xfrm>
            <a:off x="5689848" y="377957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WPS</a:t>
            </a:r>
          </a:p>
        </p:txBody>
      </p:sp>
      <p:sp>
        <p:nvSpPr>
          <p:cNvPr id="102" name="Shape 102"/>
          <p:cNvSpPr/>
          <p:nvPr/>
        </p:nvSpPr>
        <p:spPr>
          <a:xfrm>
            <a:off x="4912672" y="445836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675">
                <a:solidFill>
                  <a:srgbClr val="FFFFFF"/>
                </a:solidFill>
              </a:rPr>
              <a:t>Download</a:t>
            </a:r>
          </a:p>
        </p:txBody>
      </p:sp>
      <p:sp>
        <p:nvSpPr>
          <p:cNvPr id="103" name="Shape 103"/>
          <p:cNvSpPr/>
          <p:nvPr/>
        </p:nvSpPr>
        <p:spPr>
          <a:xfrm>
            <a:off x="1303083" y="388686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sp>
        <p:nvSpPr>
          <p:cNvPr id="105" name="Shape 105"/>
          <p:cNvSpPr/>
          <p:nvPr/>
        </p:nvSpPr>
        <p:spPr>
          <a:xfrm>
            <a:off x="5275192" y="376202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CSW</a:t>
            </a:r>
          </a:p>
        </p:txBody>
      </p:sp>
      <p:cxnSp>
        <p:nvCxnSpPr>
          <p:cNvPr id="106" name="Connector 106"/>
          <p:cNvCxnSpPr/>
          <p:nvPr/>
        </p:nvCxnSpPr>
        <p:spPr>
          <a:xfrm>
            <a:off x="3809906" y="1987478"/>
            <a:ext cx="1603742" cy="1774550"/>
          </a:xfrm>
          <a:prstGeom prst="straightConnector1">
            <a:avLst/>
          </a:prstGeom>
          <a:ln w="88900">
            <a:solidFill/>
            <a:miter lim="400000"/>
            <a:headEnd type="triangle"/>
            <a:tailEnd type="triangle"/>
          </a:ln>
        </p:spPr>
      </p:cxnSp>
      <p:sp>
        <p:nvSpPr>
          <p:cNvPr id="107" name="Shape 107"/>
          <p:cNvSpPr/>
          <p:nvPr/>
        </p:nvSpPr>
        <p:spPr>
          <a:xfrm>
            <a:off x="4956447" y="399217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grpSp>
        <p:nvGrpSpPr>
          <p:cNvPr id="110" name="Group 110"/>
          <p:cNvGrpSpPr/>
          <p:nvPr/>
        </p:nvGrpSpPr>
        <p:grpSpPr>
          <a:xfrm>
            <a:off x="940536" y="5674792"/>
            <a:ext cx="1305149" cy="241257"/>
            <a:chOff x="0" y="0"/>
            <a:chExt cx="2320263" cy="428899"/>
          </a:xfrm>
        </p:grpSpPr>
        <p:sp>
          <p:nvSpPr>
            <p:cNvPr id="108" name="Shape 108"/>
            <p:cNvSpPr/>
            <p:nvPr/>
          </p:nvSpPr>
          <p:spPr>
            <a:xfrm>
              <a:off x="-1" y="0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5747C1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109" name="pasted-image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23547" y="22499"/>
              <a:ext cx="1796717" cy="406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3" name="Group 113"/>
          <p:cNvGrpSpPr/>
          <p:nvPr/>
        </p:nvGrpSpPr>
        <p:grpSpPr>
          <a:xfrm>
            <a:off x="7206405" y="5629157"/>
            <a:ext cx="1400311" cy="334373"/>
            <a:chOff x="0" y="0"/>
            <a:chExt cx="2489440" cy="594439"/>
          </a:xfrm>
        </p:grpSpPr>
        <p:sp>
          <p:nvSpPr>
            <p:cNvPr id="111" name="Shape 111"/>
            <p:cNvSpPr/>
            <p:nvPr/>
          </p:nvSpPr>
          <p:spPr>
            <a:xfrm>
              <a:off x="-1" y="94019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88540A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112" name="pasted-image.jp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57513" y="0"/>
              <a:ext cx="1931928" cy="5944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6" name="Group 116"/>
          <p:cNvGrpSpPr/>
          <p:nvPr/>
        </p:nvGrpSpPr>
        <p:grpSpPr>
          <a:xfrm>
            <a:off x="2614319" y="5659551"/>
            <a:ext cx="1049941" cy="250309"/>
            <a:chOff x="0" y="0"/>
            <a:chExt cx="1866559" cy="444991"/>
          </a:xfrm>
        </p:grpSpPr>
        <p:sp>
          <p:nvSpPr>
            <p:cNvPr id="114" name="Shape 114"/>
            <p:cNvSpPr/>
            <p:nvPr/>
          </p:nvSpPr>
          <p:spPr>
            <a:xfrm>
              <a:off x="-1" y="38591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45954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115" name="logo_cnes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61610" y="0"/>
              <a:ext cx="1304950" cy="42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9" name="Group 119"/>
          <p:cNvGrpSpPr/>
          <p:nvPr/>
        </p:nvGrpSpPr>
        <p:grpSpPr>
          <a:xfrm>
            <a:off x="5581812" y="5681258"/>
            <a:ext cx="1253998" cy="238418"/>
            <a:chOff x="0" y="0"/>
            <a:chExt cx="2229327" cy="423853"/>
          </a:xfrm>
        </p:grpSpPr>
        <p:sp>
          <p:nvSpPr>
            <p:cNvPr id="117" name="Shape 117"/>
            <p:cNvSpPr/>
            <p:nvPr/>
          </p:nvSpPr>
          <p:spPr>
            <a:xfrm>
              <a:off x="-1" y="0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E8A433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118" name="pasted-image.jp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99991" y="30153"/>
              <a:ext cx="1729337" cy="393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22" name="Group 122"/>
          <p:cNvGrpSpPr/>
          <p:nvPr/>
        </p:nvGrpSpPr>
        <p:grpSpPr>
          <a:xfrm>
            <a:off x="4006637" y="5630438"/>
            <a:ext cx="1201657" cy="281932"/>
            <a:chOff x="0" y="0"/>
            <a:chExt cx="2136278" cy="501210"/>
          </a:xfrm>
        </p:grpSpPr>
        <p:sp>
          <p:nvSpPr>
            <p:cNvPr id="120" name="Shape 120"/>
            <p:cNvSpPr/>
            <p:nvPr/>
          </p:nvSpPr>
          <p:spPr>
            <a:xfrm>
              <a:off x="-1" y="87567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308B16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121" name="logo_geomatys_bleu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30951" y="0"/>
              <a:ext cx="1605328" cy="5012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3" name="cloud_simpl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551748" y="4104989"/>
            <a:ext cx="1578585" cy="1578585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24" name="Shape 124"/>
          <p:cNvSpPr/>
          <p:nvPr/>
        </p:nvSpPr>
        <p:spPr>
          <a:xfrm>
            <a:off x="6290439" y="5066123"/>
            <a:ext cx="815929" cy="22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69"/>
              <a:t>Raw images</a:t>
            </a:r>
          </a:p>
        </p:txBody>
      </p:sp>
      <p:pic>
        <p:nvPicPr>
          <p:cNvPr id="125" name="droppedImage.png"/>
          <p:cNvPicPr/>
          <p:nvPr/>
        </p:nvPicPr>
        <p:blipFill>
          <a:blip r:embed="rId10">
            <a:extLst/>
          </a:blip>
          <a:srcRect l="5971" t="10001" r="5923" b="10439"/>
          <a:stretch>
            <a:fillRect/>
          </a:stretch>
        </p:blipFill>
        <p:spPr>
          <a:xfrm>
            <a:off x="6037385" y="5103577"/>
            <a:ext cx="225254" cy="221457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26" name="pleiades.jpe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928921" y="5029451"/>
            <a:ext cx="234317" cy="221457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27" name="javascript-edit(82710)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907151" y="4663206"/>
            <a:ext cx="303286" cy="334738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6285936" y="4713526"/>
            <a:ext cx="633187" cy="22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69"/>
              <a:t>Metadata</a:t>
            </a:r>
          </a:p>
        </p:txBody>
      </p:sp>
      <p:sp>
        <p:nvSpPr>
          <p:cNvPr id="129" name="Shape 129"/>
          <p:cNvSpPr/>
          <p:nvPr/>
        </p:nvSpPr>
        <p:spPr>
          <a:xfrm>
            <a:off x="6520972" y="4885039"/>
            <a:ext cx="137858" cy="22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1069"/>
              <a:t>+</a:t>
            </a:r>
          </a:p>
        </p:txBody>
      </p:sp>
      <p:pic>
        <p:nvPicPr>
          <p:cNvPr id="130" name="cloud_simpl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361954" y="1448501"/>
            <a:ext cx="1578585" cy="1578585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31" name="Shape 131"/>
          <p:cNvSpPr/>
          <p:nvPr/>
        </p:nvSpPr>
        <p:spPr>
          <a:xfrm>
            <a:off x="7626950" y="2149144"/>
            <a:ext cx="126797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>
              <a:defRPr sz="20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125"/>
              <a:t>Reference 3D data</a:t>
            </a:r>
          </a:p>
        </p:txBody>
      </p:sp>
      <p:pic>
        <p:nvPicPr>
          <p:cNvPr id="132" name="javascript-edit(82710)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340627" y="2326703"/>
            <a:ext cx="303287" cy="334738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3929704" y="3227906"/>
            <a:ext cx="1071563" cy="4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>
            <a:lvl1pPr algn="l">
              <a:defRPr sz="20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/>
            </a:pPr>
            <a:r>
              <a:rPr lang="nl-BE" sz="1125" dirty="0" smtClean="0"/>
              <a:t>Recherche </a:t>
            </a:r>
          </a:p>
          <a:p>
            <a:pPr lvl="0" algn="ctr">
              <a:defRPr sz="1800"/>
            </a:pPr>
            <a:r>
              <a:rPr lang="nl-BE" sz="1125" dirty="0" smtClean="0"/>
              <a:t>catalogue</a:t>
            </a:r>
            <a:endParaRPr sz="1125" dirty="0"/>
          </a:p>
        </p:txBody>
      </p:sp>
      <p:sp>
        <p:nvSpPr>
          <p:cNvPr id="134" name="Shape 134"/>
          <p:cNvSpPr/>
          <p:nvPr/>
        </p:nvSpPr>
        <p:spPr>
          <a:xfrm>
            <a:off x="4323890" y="2914864"/>
            <a:ext cx="253531" cy="473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spc="48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sz="2700" spc="27" dirty="0"/>
              <a:t>1</a:t>
            </a:r>
          </a:p>
        </p:txBody>
      </p:sp>
      <p:sp>
        <p:nvSpPr>
          <p:cNvPr id="135" name="Shape 135"/>
          <p:cNvSpPr/>
          <p:nvPr/>
        </p:nvSpPr>
        <p:spPr>
          <a:xfrm>
            <a:off x="94093" y="1987478"/>
            <a:ext cx="2841606" cy="1321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/>
          <a:p>
            <a:pPr algn="ctr" defTabSz="242888"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r>
              <a:rPr lang="nl-BE" sz="1200" spc="10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Orthorectification</a:t>
            </a:r>
            <a:r>
              <a:rPr lang="nl-BE" sz="1200" b="1" spc="10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r>
              <a:rPr lang="nl-BE" sz="1200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d’images brutes stockées dans l’infrastructure </a:t>
            </a:r>
            <a:r>
              <a:rPr lang="nl-BE" sz="1200" spc="10" dirty="0" smtClean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Terradue</a:t>
            </a:r>
            <a:r>
              <a:rPr lang="nl-BE" sz="1200" spc="10" dirty="0">
                <a:latin typeface="Gill Sans Light"/>
                <a:ea typeface="Gill Sans Light"/>
                <a:cs typeface="Gill Sans Light"/>
                <a:sym typeface="Gill Sans Light"/>
              </a:rPr>
              <a:t>, en utilisant </a:t>
            </a:r>
            <a:r>
              <a:rPr lang="nl-BE" sz="1200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un référentiel </a:t>
            </a:r>
            <a:r>
              <a:rPr lang="nl-BE" sz="1200" spc="10" dirty="0">
                <a:latin typeface="Gill Sans Light"/>
                <a:ea typeface="Gill Sans Light"/>
                <a:cs typeface="Gill Sans Light"/>
                <a:sym typeface="Gill Sans Light"/>
              </a:rPr>
              <a:t>géographique </a:t>
            </a:r>
            <a:r>
              <a:rPr lang="nl-BE" sz="1200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3D et une chaine de traitements situés chez </a:t>
            </a:r>
            <a:r>
              <a:rPr lang="nl-BE" sz="1200" spc="10" dirty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Airbus Defense &amp; Space</a:t>
            </a:r>
            <a:r>
              <a:rPr lang="nl-BE" sz="1200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 </a:t>
            </a:r>
            <a:r>
              <a:rPr lang="nl-BE" sz="1200" spc="10" dirty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sans déplacer les données</a:t>
            </a:r>
            <a:endParaRPr lang="nl-BE" sz="1200" spc="10" dirty="0">
              <a:solidFill>
                <a:srgbClr val="0000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algn="ctr" defTabSz="242888"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endParaRPr lang="nl-BE" sz="1013" spc="10" dirty="0"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49" name="Shape 62"/>
          <p:cNvSpPr/>
          <p:nvPr/>
        </p:nvSpPr>
        <p:spPr>
          <a:xfrm>
            <a:off x="1949606" y="43771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fr-BE" sz="1125" dirty="0" smtClean="0">
                <a:solidFill>
                  <a:srgbClr val="FFFFFF"/>
                </a:solidFill>
              </a:rPr>
              <a:t>OTB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50" name="Shape 61"/>
          <p:cNvSpPr/>
          <p:nvPr/>
        </p:nvSpPr>
        <p:spPr>
          <a:xfrm>
            <a:off x="1785608" y="408964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 smtClean="0">
                <a:solidFill>
                  <a:srgbClr val="FFFFFF"/>
                </a:solidFill>
              </a:rPr>
              <a:t>W</a:t>
            </a:r>
            <a:r>
              <a:rPr lang="fr-BE" sz="1125" dirty="0" smtClean="0">
                <a:solidFill>
                  <a:srgbClr val="FFFFFF"/>
                </a:solidFill>
              </a:rPr>
              <a:t>P</a:t>
            </a:r>
            <a:r>
              <a:rPr sz="1125" dirty="0" smtClean="0">
                <a:solidFill>
                  <a:srgbClr val="FFFFFF"/>
                </a:solidFill>
              </a:rPr>
              <a:t>S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51" name="Shape 183"/>
          <p:cNvSpPr/>
          <p:nvPr/>
        </p:nvSpPr>
        <p:spPr>
          <a:xfrm>
            <a:off x="-317497" y="-18602"/>
            <a:ext cx="4127403" cy="6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 spc="64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sz="3600" spc="36" dirty="0" smtClean="0">
                <a:solidFill>
                  <a:schemeClr val="bg1"/>
                </a:solidFill>
              </a:rPr>
              <a:t>Orthorectif</a:t>
            </a:r>
            <a:r>
              <a:rPr lang="nl-BE" sz="3600" spc="36" dirty="0" smtClean="0">
                <a:solidFill>
                  <a:schemeClr val="bg1"/>
                </a:solidFill>
              </a:rPr>
              <a:t>ication</a:t>
            </a:r>
            <a:endParaRPr sz="3600" spc="3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0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asted-image.jpg"/>
          <p:cNvPicPr/>
          <p:nvPr/>
        </p:nvPicPr>
        <p:blipFill>
          <a:blip r:embed="rId3">
            <a:alphaModFix amt="5000"/>
            <a:extLst/>
          </a:blip>
          <a:stretch>
            <a:fillRect/>
          </a:stretch>
        </p:blipFill>
        <p:spPr>
          <a:xfrm>
            <a:off x="1719488" y="418478"/>
            <a:ext cx="6562754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3020188" y="1258516"/>
            <a:ext cx="893758" cy="883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8A433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browser,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everywhere</a:t>
            </a:r>
          </a:p>
        </p:txBody>
      </p:sp>
      <p:pic>
        <p:nvPicPr>
          <p:cNvPr id="140" name="firefox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15998" y="1077315"/>
            <a:ext cx="537873" cy="537872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41" name="Shape 141"/>
          <p:cNvSpPr/>
          <p:nvPr/>
        </p:nvSpPr>
        <p:spPr>
          <a:xfrm>
            <a:off x="5107154" y="3958660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8540A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Rome,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Italy</a:t>
            </a:r>
          </a:p>
        </p:txBody>
      </p:sp>
      <p:sp>
        <p:nvSpPr>
          <p:cNvPr id="142" name="Shape 142"/>
          <p:cNvSpPr/>
          <p:nvPr/>
        </p:nvSpPr>
        <p:spPr>
          <a:xfrm>
            <a:off x="6780560" y="1343045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6AAA8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Toulouse,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France</a:t>
            </a:r>
          </a:p>
        </p:txBody>
      </p:sp>
      <p:sp>
        <p:nvSpPr>
          <p:cNvPr id="143" name="Shape 143"/>
          <p:cNvSpPr/>
          <p:nvPr/>
        </p:nvSpPr>
        <p:spPr>
          <a:xfrm>
            <a:off x="958658" y="4115466"/>
            <a:ext cx="114605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6AAA8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Montpellier,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1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France</a:t>
            </a:r>
          </a:p>
        </p:txBody>
      </p:sp>
      <p:sp>
        <p:nvSpPr>
          <p:cNvPr id="144" name="Shape 144"/>
          <p:cNvSpPr/>
          <p:nvPr/>
        </p:nvSpPr>
        <p:spPr>
          <a:xfrm>
            <a:off x="6623260" y="126372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sp>
        <p:nvSpPr>
          <p:cNvPr id="145" name="Shape 145"/>
          <p:cNvSpPr/>
          <p:nvPr/>
        </p:nvSpPr>
        <p:spPr>
          <a:xfrm>
            <a:off x="6892251" y="2191073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747C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WPS</a:t>
            </a:r>
          </a:p>
        </p:txBody>
      </p:sp>
      <p:sp>
        <p:nvSpPr>
          <p:cNvPr id="146" name="Shape 146"/>
          <p:cNvSpPr/>
          <p:nvPr/>
        </p:nvSpPr>
        <p:spPr>
          <a:xfrm>
            <a:off x="5689848" y="377957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WPS</a:t>
            </a:r>
          </a:p>
        </p:txBody>
      </p:sp>
      <p:sp>
        <p:nvSpPr>
          <p:cNvPr id="147" name="Shape 147"/>
          <p:cNvSpPr/>
          <p:nvPr/>
        </p:nvSpPr>
        <p:spPr>
          <a:xfrm>
            <a:off x="4912672" y="445836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675">
                <a:solidFill>
                  <a:srgbClr val="FFFFFF"/>
                </a:solidFill>
              </a:rPr>
              <a:t>Download</a:t>
            </a:r>
          </a:p>
        </p:txBody>
      </p:sp>
      <p:sp>
        <p:nvSpPr>
          <p:cNvPr id="148" name="Shape 148"/>
          <p:cNvSpPr/>
          <p:nvPr/>
        </p:nvSpPr>
        <p:spPr>
          <a:xfrm>
            <a:off x="1303083" y="3886866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cxnSp>
        <p:nvCxnSpPr>
          <p:cNvPr id="149" name="Connector 149"/>
          <p:cNvCxnSpPr/>
          <p:nvPr/>
        </p:nvCxnSpPr>
        <p:spPr>
          <a:xfrm>
            <a:off x="3809906" y="1956846"/>
            <a:ext cx="2051115" cy="1838433"/>
          </a:xfrm>
          <a:prstGeom prst="straightConnector1">
            <a:avLst/>
          </a:prstGeom>
          <a:ln w="88900">
            <a:solidFill/>
            <a:miter lim="400000"/>
            <a:tailEnd type="triangle"/>
          </a:ln>
        </p:spPr>
      </p:cxnSp>
      <p:sp>
        <p:nvSpPr>
          <p:cNvPr id="151" name="Shape 151"/>
          <p:cNvSpPr/>
          <p:nvPr/>
        </p:nvSpPr>
        <p:spPr>
          <a:xfrm>
            <a:off x="5275192" y="376202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CSW</a:t>
            </a:r>
          </a:p>
        </p:txBody>
      </p:sp>
      <p:cxnSp>
        <p:nvCxnSpPr>
          <p:cNvPr id="152" name="Connector 152"/>
          <p:cNvCxnSpPr/>
          <p:nvPr/>
        </p:nvCxnSpPr>
        <p:spPr>
          <a:xfrm>
            <a:off x="3664260" y="2142333"/>
            <a:ext cx="1629881" cy="1744533"/>
          </a:xfrm>
          <a:prstGeom prst="straightConnector1">
            <a:avLst/>
          </a:prstGeom>
          <a:ln w="88900">
            <a:solidFill>
              <a:schemeClr val="bg1">
                <a:lumMod val="75000"/>
              </a:schemeClr>
            </a:solidFill>
            <a:miter lim="400000"/>
            <a:headEnd type="triangle"/>
            <a:tailEnd type="triangle"/>
          </a:ln>
        </p:spPr>
      </p:cxnSp>
      <p:sp>
        <p:nvSpPr>
          <p:cNvPr id="153" name="Shape 153"/>
          <p:cNvSpPr/>
          <p:nvPr/>
        </p:nvSpPr>
        <p:spPr>
          <a:xfrm>
            <a:off x="4956447" y="3992171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>
                <a:solidFill>
                  <a:srgbClr val="FFFFFF"/>
                </a:solidFill>
              </a:rPr>
              <a:t>WMS</a:t>
            </a:r>
          </a:p>
        </p:txBody>
      </p:sp>
      <p:grpSp>
        <p:nvGrpSpPr>
          <p:cNvPr id="156" name="Group 156"/>
          <p:cNvGrpSpPr/>
          <p:nvPr/>
        </p:nvGrpSpPr>
        <p:grpSpPr>
          <a:xfrm>
            <a:off x="940536" y="5674792"/>
            <a:ext cx="1305149" cy="241257"/>
            <a:chOff x="0" y="0"/>
            <a:chExt cx="2320263" cy="428899"/>
          </a:xfrm>
        </p:grpSpPr>
        <p:sp>
          <p:nvSpPr>
            <p:cNvPr id="154" name="Shape 154"/>
            <p:cNvSpPr/>
            <p:nvPr/>
          </p:nvSpPr>
          <p:spPr>
            <a:xfrm>
              <a:off x="-1" y="0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5747C1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155" name="pasted-image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23547" y="22499"/>
              <a:ext cx="1796717" cy="406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9" name="Group 159"/>
          <p:cNvGrpSpPr/>
          <p:nvPr/>
        </p:nvGrpSpPr>
        <p:grpSpPr>
          <a:xfrm>
            <a:off x="7206405" y="5629157"/>
            <a:ext cx="1400311" cy="334373"/>
            <a:chOff x="0" y="0"/>
            <a:chExt cx="2489440" cy="594439"/>
          </a:xfrm>
        </p:grpSpPr>
        <p:sp>
          <p:nvSpPr>
            <p:cNvPr id="157" name="Shape 157"/>
            <p:cNvSpPr/>
            <p:nvPr/>
          </p:nvSpPr>
          <p:spPr>
            <a:xfrm>
              <a:off x="-1" y="94019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88540A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158" name="pasted-image.jp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57513" y="0"/>
              <a:ext cx="1931928" cy="5944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2" name="Group 162"/>
          <p:cNvGrpSpPr/>
          <p:nvPr/>
        </p:nvGrpSpPr>
        <p:grpSpPr>
          <a:xfrm>
            <a:off x="2614319" y="5659551"/>
            <a:ext cx="1049941" cy="250309"/>
            <a:chOff x="0" y="0"/>
            <a:chExt cx="1866559" cy="444991"/>
          </a:xfrm>
        </p:grpSpPr>
        <p:sp>
          <p:nvSpPr>
            <p:cNvPr id="160" name="Shape 160"/>
            <p:cNvSpPr/>
            <p:nvPr/>
          </p:nvSpPr>
          <p:spPr>
            <a:xfrm>
              <a:off x="-1" y="38591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45954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161" name="logo_cnes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61610" y="0"/>
              <a:ext cx="1304950" cy="42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5" name="Group 165"/>
          <p:cNvGrpSpPr/>
          <p:nvPr/>
        </p:nvGrpSpPr>
        <p:grpSpPr>
          <a:xfrm>
            <a:off x="5581812" y="5681258"/>
            <a:ext cx="1253998" cy="238418"/>
            <a:chOff x="0" y="0"/>
            <a:chExt cx="2229327" cy="423853"/>
          </a:xfrm>
        </p:grpSpPr>
        <p:sp>
          <p:nvSpPr>
            <p:cNvPr id="163" name="Shape 163"/>
            <p:cNvSpPr/>
            <p:nvPr/>
          </p:nvSpPr>
          <p:spPr>
            <a:xfrm>
              <a:off x="-1" y="0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E8A433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164" name="pasted-image.jp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99991" y="30153"/>
              <a:ext cx="1729337" cy="393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8" name="Group 168"/>
          <p:cNvGrpSpPr/>
          <p:nvPr/>
        </p:nvGrpSpPr>
        <p:grpSpPr>
          <a:xfrm>
            <a:off x="4006637" y="5630438"/>
            <a:ext cx="1201657" cy="281932"/>
            <a:chOff x="0" y="0"/>
            <a:chExt cx="2136278" cy="501210"/>
          </a:xfrm>
        </p:grpSpPr>
        <p:sp>
          <p:nvSpPr>
            <p:cNvPr id="166" name="Shape 166"/>
            <p:cNvSpPr/>
            <p:nvPr/>
          </p:nvSpPr>
          <p:spPr>
            <a:xfrm>
              <a:off x="-1" y="87567"/>
              <a:ext cx="40640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308B16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25"/>
            </a:p>
          </p:txBody>
        </p:sp>
        <p:pic>
          <p:nvPicPr>
            <p:cNvPr id="167" name="logo_geomatys_bleu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30951" y="0"/>
              <a:ext cx="1605328" cy="5012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9" name="cloud_simpl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551748" y="4104989"/>
            <a:ext cx="1578585" cy="1578585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70" name="Shape 170"/>
          <p:cNvSpPr/>
          <p:nvPr/>
        </p:nvSpPr>
        <p:spPr>
          <a:xfrm>
            <a:off x="6290439" y="5066123"/>
            <a:ext cx="815929" cy="22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69"/>
              <a:t>Raw images</a:t>
            </a:r>
          </a:p>
        </p:txBody>
      </p:sp>
      <p:pic>
        <p:nvPicPr>
          <p:cNvPr id="171" name="droppedImage.png"/>
          <p:cNvPicPr/>
          <p:nvPr/>
        </p:nvPicPr>
        <p:blipFill>
          <a:blip r:embed="rId11">
            <a:extLst/>
          </a:blip>
          <a:srcRect l="5971" t="10001" r="5923" b="10439"/>
          <a:stretch>
            <a:fillRect/>
          </a:stretch>
        </p:blipFill>
        <p:spPr>
          <a:xfrm>
            <a:off x="6037385" y="5103577"/>
            <a:ext cx="225254" cy="221457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72" name="pleiades.jpe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928921" y="5029451"/>
            <a:ext cx="234317" cy="221457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73" name="javascript-edit(82710).pn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907151" y="4663206"/>
            <a:ext cx="303286" cy="33473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6285936" y="4713526"/>
            <a:ext cx="633187" cy="22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69"/>
              <a:t>Metadata</a:t>
            </a:r>
          </a:p>
        </p:txBody>
      </p:sp>
      <p:sp>
        <p:nvSpPr>
          <p:cNvPr id="175" name="Shape 175"/>
          <p:cNvSpPr/>
          <p:nvPr/>
        </p:nvSpPr>
        <p:spPr>
          <a:xfrm>
            <a:off x="6520972" y="4885039"/>
            <a:ext cx="137858" cy="22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>
              <a:defRPr sz="19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 algn="ctr">
              <a:defRPr sz="1800"/>
            </a:pPr>
            <a:r>
              <a:rPr sz="1069"/>
              <a:t>+</a:t>
            </a:r>
          </a:p>
        </p:txBody>
      </p:sp>
      <p:pic>
        <p:nvPicPr>
          <p:cNvPr id="176" name="cloud_simpl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361954" y="1448501"/>
            <a:ext cx="1578585" cy="1578585"/>
          </a:xfrm>
          <a:prstGeom prst="rect">
            <a:avLst/>
          </a:prstGeom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77" name="Shape 177"/>
          <p:cNvSpPr/>
          <p:nvPr/>
        </p:nvSpPr>
        <p:spPr>
          <a:xfrm>
            <a:off x="7626950" y="2149144"/>
            <a:ext cx="126797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>
              <a:defRPr sz="2000">
                <a:solidFill>
                  <a:srgbClr val="D4595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125"/>
              <a:t>Reference 3D data</a:t>
            </a:r>
          </a:p>
        </p:txBody>
      </p:sp>
      <p:pic>
        <p:nvPicPr>
          <p:cNvPr id="178" name="javascript-edit(82710).pn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340627" y="2326703"/>
            <a:ext cx="303287" cy="33473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3719651" y="3648047"/>
            <a:ext cx="1071563" cy="17312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0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/>
            </a:pPr>
            <a:r>
              <a:rPr sz="1125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Search catalog </a:t>
            </a:r>
          </a:p>
        </p:txBody>
      </p:sp>
      <p:sp>
        <p:nvSpPr>
          <p:cNvPr id="180" name="Shape 180"/>
          <p:cNvSpPr/>
          <p:nvPr/>
        </p:nvSpPr>
        <p:spPr>
          <a:xfrm>
            <a:off x="4167094" y="3139660"/>
            <a:ext cx="176675" cy="41549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spc="48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sz="2700" spc="27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81" name="Shape 181"/>
          <p:cNvSpPr/>
          <p:nvPr/>
        </p:nvSpPr>
        <p:spPr>
          <a:xfrm>
            <a:off x="4953273" y="2389325"/>
            <a:ext cx="1337165" cy="4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 algn="ctr">
              <a:defRPr sz="1800"/>
            </a:pPr>
            <a:r>
              <a:rPr lang="nl-BE" sz="1125" dirty="0" smtClean="0"/>
              <a:t>Demande </a:t>
            </a:r>
          </a:p>
          <a:p>
            <a:pPr lvl="0" algn="ctr">
              <a:defRPr sz="1800"/>
            </a:pPr>
            <a:r>
              <a:rPr lang="nl-BE" sz="1125" dirty="0" smtClean="0"/>
              <a:t>d’orthorectification</a:t>
            </a:r>
            <a:endParaRPr sz="1125" dirty="0"/>
          </a:p>
        </p:txBody>
      </p:sp>
      <p:sp>
        <p:nvSpPr>
          <p:cNvPr id="182" name="Shape 182"/>
          <p:cNvSpPr/>
          <p:nvPr/>
        </p:nvSpPr>
        <p:spPr>
          <a:xfrm>
            <a:off x="5473717" y="1969769"/>
            <a:ext cx="253531" cy="473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spc="48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sz="2700" spc="27" dirty="0"/>
              <a:t>2</a:t>
            </a:r>
          </a:p>
        </p:txBody>
      </p:sp>
      <p:sp>
        <p:nvSpPr>
          <p:cNvPr id="183" name="Shape 183"/>
          <p:cNvSpPr/>
          <p:nvPr/>
        </p:nvSpPr>
        <p:spPr>
          <a:xfrm>
            <a:off x="-317497" y="-18602"/>
            <a:ext cx="4127403" cy="6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 algn="l" defTabSz="431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 spc="64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 algn="ctr">
              <a:defRPr sz="1800" spc="0"/>
            </a:pPr>
            <a:r>
              <a:rPr sz="3600" spc="36" dirty="0" smtClean="0">
                <a:solidFill>
                  <a:schemeClr val="bg1"/>
                </a:solidFill>
              </a:rPr>
              <a:t>Orthorectif</a:t>
            </a:r>
            <a:r>
              <a:rPr lang="nl-BE" sz="3600" spc="36" dirty="0" smtClean="0">
                <a:solidFill>
                  <a:schemeClr val="bg1"/>
                </a:solidFill>
              </a:rPr>
              <a:t>ication</a:t>
            </a:r>
            <a:endParaRPr sz="3600" spc="36" dirty="0">
              <a:solidFill>
                <a:schemeClr val="bg1"/>
              </a:solidFill>
            </a:endParaRPr>
          </a:p>
        </p:txBody>
      </p:sp>
      <p:sp>
        <p:nvSpPr>
          <p:cNvPr id="53" name="Shape 135"/>
          <p:cNvSpPr/>
          <p:nvPr/>
        </p:nvSpPr>
        <p:spPr>
          <a:xfrm>
            <a:off x="94093" y="1987478"/>
            <a:ext cx="2841606" cy="1321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/>
          <a:p>
            <a:pPr algn="ctr" defTabSz="242888"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r>
              <a:rPr lang="nl-BE" sz="1200" spc="10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Orthorectification</a:t>
            </a:r>
            <a:r>
              <a:rPr lang="nl-BE" sz="1200" b="1" spc="10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r>
              <a:rPr lang="nl-BE" sz="1200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d’images brutes stockées dans l’infrastructure </a:t>
            </a:r>
            <a:r>
              <a:rPr lang="nl-BE" sz="1200" spc="10" dirty="0" smtClean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Terradue</a:t>
            </a:r>
            <a:r>
              <a:rPr lang="nl-BE" sz="1200" spc="10" dirty="0">
                <a:latin typeface="Gill Sans Light"/>
                <a:ea typeface="Gill Sans Light"/>
                <a:cs typeface="Gill Sans Light"/>
                <a:sym typeface="Gill Sans Light"/>
              </a:rPr>
              <a:t>, en utilisant </a:t>
            </a:r>
            <a:r>
              <a:rPr lang="nl-BE" sz="1200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un référentiel </a:t>
            </a:r>
            <a:r>
              <a:rPr lang="nl-BE" sz="1200" spc="10" dirty="0">
                <a:latin typeface="Gill Sans Light"/>
                <a:ea typeface="Gill Sans Light"/>
                <a:cs typeface="Gill Sans Light"/>
                <a:sym typeface="Gill Sans Light"/>
              </a:rPr>
              <a:t>géographique </a:t>
            </a:r>
            <a:r>
              <a:rPr lang="nl-BE" sz="1200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3D et une chaine de traitements situés chez </a:t>
            </a:r>
            <a:r>
              <a:rPr lang="nl-BE" sz="1200" spc="10" dirty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Airbus Defense &amp; Space</a:t>
            </a:r>
            <a:r>
              <a:rPr lang="nl-BE" sz="1200" spc="10" dirty="0" smtClean="0">
                <a:latin typeface="Gill Sans Light"/>
                <a:ea typeface="Gill Sans Light"/>
                <a:cs typeface="Gill Sans Light"/>
                <a:sym typeface="Gill Sans Light"/>
              </a:rPr>
              <a:t> </a:t>
            </a:r>
            <a:r>
              <a:rPr lang="nl-BE" sz="1200" spc="10" dirty="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Light"/>
              </a:rPr>
              <a:t>sans déplacer les données</a:t>
            </a:r>
            <a:endParaRPr lang="nl-BE" sz="1200" spc="10" dirty="0">
              <a:solidFill>
                <a:srgbClr val="0000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algn="ctr" defTabSz="242888">
              <a:tabLst>
                <a:tab pos="200025" algn="l"/>
                <a:tab pos="400050" algn="l"/>
                <a:tab pos="600075" algn="l"/>
                <a:tab pos="800100" algn="l"/>
                <a:tab pos="1000125" algn="l"/>
                <a:tab pos="1200150" algn="l"/>
                <a:tab pos="1400175" algn="l"/>
                <a:tab pos="1600200" algn="l"/>
                <a:tab pos="1800225" algn="l"/>
                <a:tab pos="2000250" algn="l"/>
                <a:tab pos="2200275" algn="l"/>
                <a:tab pos="2400300" algn="l"/>
              </a:tabLst>
              <a:defRPr sz="1800">
                <a:solidFill>
                  <a:srgbClr val="000000"/>
                </a:solidFill>
              </a:defRPr>
            </a:pPr>
            <a:endParaRPr lang="nl-BE" sz="1013" spc="10" dirty="0"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56" name="Shape 62"/>
          <p:cNvSpPr/>
          <p:nvPr/>
        </p:nvSpPr>
        <p:spPr>
          <a:xfrm>
            <a:off x="1949606" y="4359338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fr-BE" sz="1125" dirty="0" smtClean="0">
                <a:solidFill>
                  <a:srgbClr val="FFFFFF"/>
                </a:solidFill>
              </a:rPr>
              <a:t>OTB</a:t>
            </a:r>
            <a:endParaRPr sz="1125" dirty="0">
              <a:solidFill>
                <a:srgbClr val="FFFFFF"/>
              </a:solidFill>
            </a:endParaRPr>
          </a:p>
        </p:txBody>
      </p:sp>
      <p:sp>
        <p:nvSpPr>
          <p:cNvPr id="57" name="Shape 61"/>
          <p:cNvSpPr/>
          <p:nvPr/>
        </p:nvSpPr>
        <p:spPr>
          <a:xfrm>
            <a:off x="1785608" y="4071879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08B16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25" dirty="0" smtClean="0">
                <a:solidFill>
                  <a:srgbClr val="FFFFFF"/>
                </a:solidFill>
              </a:rPr>
              <a:t>W</a:t>
            </a:r>
            <a:r>
              <a:rPr lang="fr-BE" sz="1125" dirty="0" smtClean="0">
                <a:solidFill>
                  <a:srgbClr val="FFFFFF"/>
                </a:solidFill>
              </a:rPr>
              <a:t>P</a:t>
            </a:r>
            <a:r>
              <a:rPr sz="1125" dirty="0" smtClean="0">
                <a:solidFill>
                  <a:srgbClr val="FFFFFF"/>
                </a:solidFill>
              </a:rPr>
              <a:t>S</a:t>
            </a:r>
            <a:endParaRPr sz="112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8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eomatys">
  <a:themeElements>
    <a:clrScheme name="Personnalisé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8ACE8"/>
      </a:accent1>
      <a:accent2>
        <a:srgbClr val="F19030"/>
      </a:accent2>
      <a:accent3>
        <a:srgbClr val="C7D53C"/>
      </a:accent3>
      <a:accent4>
        <a:srgbClr val="0476A1"/>
      </a:accent4>
      <a:accent5>
        <a:srgbClr val="66666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geomatys.potx</Template>
  <TotalTime>17268</TotalTime>
  <Words>1465</Words>
  <Application>Microsoft Macintosh PowerPoint</Application>
  <PresentationFormat>Présentation à l'écran (4:3)</PresentationFormat>
  <Paragraphs>576</Paragraphs>
  <Slides>33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geomatys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Laura Jourdois</dc:creator>
  <cp:keywords/>
  <dc:description/>
  <cp:lastModifiedBy>Frédéric Houbie</cp:lastModifiedBy>
  <cp:revision>107</cp:revision>
  <dcterms:created xsi:type="dcterms:W3CDTF">2013-02-11T16:18:01Z</dcterms:created>
  <dcterms:modified xsi:type="dcterms:W3CDTF">2014-11-19T07:45:07Z</dcterms:modified>
  <cp:category/>
</cp:coreProperties>
</file>